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3"/>
  </p:sldMasterIdLst>
  <p:notesMasterIdLst>
    <p:notesMasterId r:id="rId35"/>
  </p:notesMasterIdLst>
  <p:sldIdLst>
    <p:sldId id="258" r:id="rId4"/>
    <p:sldId id="1013" r:id="rId5"/>
    <p:sldId id="1018" r:id="rId6"/>
    <p:sldId id="1011" r:id="rId7"/>
    <p:sldId id="1014" r:id="rId8"/>
    <p:sldId id="1015" r:id="rId9"/>
    <p:sldId id="1019" r:id="rId10"/>
    <p:sldId id="1020" r:id="rId11"/>
    <p:sldId id="1021" r:id="rId12"/>
    <p:sldId id="1022" r:id="rId13"/>
    <p:sldId id="1023" r:id="rId14"/>
    <p:sldId id="1024" r:id="rId15"/>
    <p:sldId id="1025" r:id="rId16"/>
    <p:sldId id="1026" r:id="rId17"/>
    <p:sldId id="1027" r:id="rId18"/>
    <p:sldId id="1029" r:id="rId19"/>
    <p:sldId id="1028" r:id="rId20"/>
    <p:sldId id="1032" r:id="rId21"/>
    <p:sldId id="1033" r:id="rId22"/>
    <p:sldId id="1034" r:id="rId23"/>
    <p:sldId id="1036" r:id="rId24"/>
    <p:sldId id="1046" r:id="rId25"/>
    <p:sldId id="1035" r:id="rId26"/>
    <p:sldId id="1039" r:id="rId27"/>
    <p:sldId id="1040" r:id="rId28"/>
    <p:sldId id="1041" r:id="rId29"/>
    <p:sldId id="1042" r:id="rId30"/>
    <p:sldId id="1047" r:id="rId31"/>
    <p:sldId id="1043" r:id="rId32"/>
    <p:sldId id="1044" r:id="rId33"/>
    <p:sldId id="1045" r:id="rId34"/>
  </p:sldIdLst>
  <p:sldSz cx="9144000" cy="5143500"/>
  <p:notesSz cx="6858000" cy="9144000"/>
  <p:defaultTextStyle>
    <a:defPPr>
      <a:defRPr lang="zh-CN"/>
    </a:defPPr>
    <a:lvl1pPr marL="0" lvl="0" indent="0" algn="l" defTabSz="914400" rtl="0" eaLnBrk="0" fontAlgn="base" latinLnBrk="0" hangingPunct="0">
      <a:lnSpc>
        <a:spcPct val="100000"/>
      </a:lnSpc>
      <a:spcBef>
        <a:spcPct val="0"/>
      </a:spcBef>
      <a:spcAft>
        <a:spcPct val="0"/>
      </a:spcAft>
      <a:buFont typeface="Arial" panose="020B0604020202020204" pitchFamily="34" charset="0"/>
      <a:buNone/>
      <a:defRPr sz="1000" b="0" i="0" u="none" kern="1200" baseline="0">
        <a:solidFill>
          <a:schemeClr val="tx1"/>
        </a:solidFill>
        <a:latin typeface="Calibri" panose="020F0502020204030204" pitchFamily="34" charset="0"/>
        <a:ea typeface="宋体" panose="02010600030101010101" pitchFamily="2" charset="-122"/>
        <a:cs typeface="+mn-cs"/>
      </a:defRPr>
    </a:lvl1pPr>
    <a:lvl2pPr marL="457200" lvl="1" indent="0" algn="l" defTabSz="914400" rtl="0" eaLnBrk="0" fontAlgn="base" latinLnBrk="0" hangingPunct="0">
      <a:lnSpc>
        <a:spcPct val="100000"/>
      </a:lnSpc>
      <a:spcBef>
        <a:spcPct val="0"/>
      </a:spcBef>
      <a:spcAft>
        <a:spcPct val="0"/>
      </a:spcAft>
      <a:buFont typeface="Arial" panose="020B0604020202020204" pitchFamily="34" charset="0"/>
      <a:buNone/>
      <a:defRPr sz="1000" b="0" i="0" u="none" kern="1200" baseline="0">
        <a:solidFill>
          <a:schemeClr val="tx1"/>
        </a:solidFill>
        <a:latin typeface="Calibri" panose="020F0502020204030204" pitchFamily="34" charset="0"/>
        <a:ea typeface="宋体" panose="02010600030101010101" pitchFamily="2" charset="-122"/>
        <a:cs typeface="+mn-cs"/>
      </a:defRPr>
    </a:lvl2pPr>
    <a:lvl3pPr marL="914400" lvl="2" indent="0" algn="l" defTabSz="914400" rtl="0" eaLnBrk="0" fontAlgn="base" latinLnBrk="0" hangingPunct="0">
      <a:lnSpc>
        <a:spcPct val="100000"/>
      </a:lnSpc>
      <a:spcBef>
        <a:spcPct val="0"/>
      </a:spcBef>
      <a:spcAft>
        <a:spcPct val="0"/>
      </a:spcAft>
      <a:buFont typeface="Arial" panose="020B0604020202020204" pitchFamily="34" charset="0"/>
      <a:buNone/>
      <a:defRPr sz="1000" b="0" i="0" u="none" kern="1200" baseline="0">
        <a:solidFill>
          <a:schemeClr val="tx1"/>
        </a:solidFill>
        <a:latin typeface="Calibri" panose="020F0502020204030204" pitchFamily="34" charset="0"/>
        <a:ea typeface="宋体" panose="02010600030101010101" pitchFamily="2" charset="-122"/>
        <a:cs typeface="+mn-cs"/>
      </a:defRPr>
    </a:lvl3pPr>
    <a:lvl4pPr marL="1371600" lvl="3" indent="0" algn="l" defTabSz="914400" rtl="0" eaLnBrk="0" fontAlgn="base" latinLnBrk="0" hangingPunct="0">
      <a:lnSpc>
        <a:spcPct val="100000"/>
      </a:lnSpc>
      <a:spcBef>
        <a:spcPct val="0"/>
      </a:spcBef>
      <a:spcAft>
        <a:spcPct val="0"/>
      </a:spcAft>
      <a:buFont typeface="Arial" panose="020B0604020202020204" pitchFamily="34" charset="0"/>
      <a:buNone/>
      <a:defRPr sz="1000" b="0" i="0" u="none" kern="1200" baseline="0">
        <a:solidFill>
          <a:schemeClr val="tx1"/>
        </a:solidFill>
        <a:latin typeface="Calibri" panose="020F0502020204030204" pitchFamily="34" charset="0"/>
        <a:ea typeface="宋体" panose="02010600030101010101" pitchFamily="2" charset="-122"/>
        <a:cs typeface="+mn-cs"/>
      </a:defRPr>
    </a:lvl4pPr>
    <a:lvl5pPr marL="1828800" lvl="4" indent="0" algn="l" defTabSz="914400" rtl="0" eaLnBrk="0" fontAlgn="base" latinLnBrk="0" hangingPunct="0">
      <a:lnSpc>
        <a:spcPct val="100000"/>
      </a:lnSpc>
      <a:spcBef>
        <a:spcPct val="0"/>
      </a:spcBef>
      <a:spcAft>
        <a:spcPct val="0"/>
      </a:spcAft>
      <a:buFont typeface="Arial" panose="020B0604020202020204" pitchFamily="34" charset="0"/>
      <a:buNone/>
      <a:defRPr sz="1000" b="0" i="0" u="none" kern="1200" baseline="0">
        <a:solidFill>
          <a:schemeClr val="tx1"/>
        </a:solidFill>
        <a:latin typeface="Calibri" panose="020F0502020204030204" pitchFamily="34" charset="0"/>
        <a:ea typeface="宋体" panose="02010600030101010101" pitchFamily="2" charset="-122"/>
        <a:cs typeface="+mn-cs"/>
      </a:defRPr>
    </a:lvl5pPr>
    <a:lvl6pPr marL="2286000" lvl="5" indent="0" algn="l" defTabSz="914400" rtl="0" eaLnBrk="0" fontAlgn="base" latinLnBrk="0" hangingPunct="0">
      <a:lnSpc>
        <a:spcPct val="100000"/>
      </a:lnSpc>
      <a:spcBef>
        <a:spcPct val="0"/>
      </a:spcBef>
      <a:spcAft>
        <a:spcPct val="0"/>
      </a:spcAft>
      <a:buFont typeface="Arial" panose="020B0604020202020204" pitchFamily="34" charset="0"/>
      <a:buNone/>
      <a:defRPr sz="1000" b="0" i="0" u="none" kern="1200" baseline="0">
        <a:solidFill>
          <a:schemeClr val="tx1"/>
        </a:solidFill>
        <a:latin typeface="Calibri" panose="020F0502020204030204" pitchFamily="34" charset="0"/>
        <a:ea typeface="宋体" panose="02010600030101010101" pitchFamily="2" charset="-122"/>
        <a:cs typeface="+mn-cs"/>
      </a:defRPr>
    </a:lvl6pPr>
    <a:lvl7pPr marL="2743200" lvl="6" indent="0" algn="l" defTabSz="914400" rtl="0" eaLnBrk="0" fontAlgn="base" latinLnBrk="0" hangingPunct="0">
      <a:lnSpc>
        <a:spcPct val="100000"/>
      </a:lnSpc>
      <a:spcBef>
        <a:spcPct val="0"/>
      </a:spcBef>
      <a:spcAft>
        <a:spcPct val="0"/>
      </a:spcAft>
      <a:buFont typeface="Arial" panose="020B0604020202020204" pitchFamily="34" charset="0"/>
      <a:buNone/>
      <a:defRPr sz="1000" b="0" i="0" u="none" kern="1200" baseline="0">
        <a:solidFill>
          <a:schemeClr val="tx1"/>
        </a:solidFill>
        <a:latin typeface="Calibri" panose="020F0502020204030204" pitchFamily="34" charset="0"/>
        <a:ea typeface="宋体" panose="02010600030101010101" pitchFamily="2" charset="-122"/>
        <a:cs typeface="+mn-cs"/>
      </a:defRPr>
    </a:lvl7pPr>
    <a:lvl8pPr marL="3200400" lvl="7" indent="0" algn="l" defTabSz="914400" rtl="0" eaLnBrk="0" fontAlgn="base" latinLnBrk="0" hangingPunct="0">
      <a:lnSpc>
        <a:spcPct val="100000"/>
      </a:lnSpc>
      <a:spcBef>
        <a:spcPct val="0"/>
      </a:spcBef>
      <a:spcAft>
        <a:spcPct val="0"/>
      </a:spcAft>
      <a:buFont typeface="Arial" panose="020B0604020202020204" pitchFamily="34" charset="0"/>
      <a:buNone/>
      <a:defRPr sz="1000" b="0" i="0" u="none" kern="1200" baseline="0">
        <a:solidFill>
          <a:schemeClr val="tx1"/>
        </a:solidFill>
        <a:latin typeface="Calibri" panose="020F0502020204030204" pitchFamily="34" charset="0"/>
        <a:ea typeface="宋体" panose="02010600030101010101" pitchFamily="2" charset="-122"/>
        <a:cs typeface="+mn-cs"/>
      </a:defRPr>
    </a:lvl8pPr>
    <a:lvl9pPr marL="3657600" lvl="8" indent="0" algn="l" defTabSz="914400" rtl="0" eaLnBrk="0" fontAlgn="base" latinLnBrk="0" hangingPunct="0">
      <a:lnSpc>
        <a:spcPct val="100000"/>
      </a:lnSpc>
      <a:spcBef>
        <a:spcPct val="0"/>
      </a:spcBef>
      <a:spcAft>
        <a:spcPct val="0"/>
      </a:spcAft>
      <a:buFont typeface="Arial" panose="020B0604020202020204" pitchFamily="34" charset="0"/>
      <a:buNone/>
      <a:defRPr sz="1000" b="0" i="0" u="none" kern="1200" baseline="0">
        <a:solidFill>
          <a:schemeClr val="tx1"/>
        </a:solidFill>
        <a:latin typeface="Calibri" panose="020F0502020204030204" pitchFamily="34" charset="0"/>
        <a:ea typeface="宋体" panose="02010600030101010101"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loop="1">
    <p:present/>
    <p:sldAll/>
    <p:penClr>
      <a:srgbClr val="FF0000"/>
    </p:penClr>
    <p:extLs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07"/>
    <p:restoredTop sz="94749"/>
  </p:normalViewPr>
  <p:slideViewPr>
    <p:cSldViewPr showGuides="1">
      <p:cViewPr varScale="1">
        <p:scale>
          <a:sx n="139" d="100"/>
          <a:sy n="139" d="100"/>
        </p:scale>
        <p:origin x="304" y="256"/>
      </p:cViewPr>
      <p:guideLst>
        <p:guide orient="horz" pos="1548"/>
        <p:guide pos="3102"/>
      </p:guideLst>
    </p:cSldViewPr>
  </p:slideViewPr>
  <p:notesTextViewPr>
    <p:cViewPr>
      <p:scale>
        <a:sx n="100" d="100"/>
        <a:sy n="100" d="100"/>
      </p:scale>
      <p:origin x="0" y="0"/>
    </p:cViewPr>
  </p:notesTextViewPr>
  <p:gridSpacing cx="69849" cy="69849"/>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slide" Target="slides/slide1.xml"/><Relationship Id="rId38" Type="http://schemas.openxmlformats.org/officeDocument/2006/relationships/tableStyles" Target="tableStyles.xml"/><Relationship Id="rId37" Type="http://schemas.openxmlformats.org/officeDocument/2006/relationships/viewProps" Target="viewProps.xml"/><Relationship Id="rId36" Type="http://schemas.openxmlformats.org/officeDocument/2006/relationships/presProps" Target="presProps.xml"/><Relationship Id="rId35" Type="http://schemas.openxmlformats.org/officeDocument/2006/relationships/notesMaster" Target="notesMasters/notesMaster1.xml"/><Relationship Id="rId34" Type="http://schemas.openxmlformats.org/officeDocument/2006/relationships/slide" Target="slides/slide31.xml"/><Relationship Id="rId33" Type="http://schemas.openxmlformats.org/officeDocument/2006/relationships/slide" Target="slides/slide30.xml"/><Relationship Id="rId32" Type="http://schemas.openxmlformats.org/officeDocument/2006/relationships/slide" Target="slides/slide29.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Master" Target="slideMasters/slideMaster2.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2050" name="页眉占位符 1"/>
          <p:cNvSpPr>
            <a:spLocks noGrp="1" noChangeArrowheads="1"/>
          </p:cNvSpPr>
          <p:nvPr>
            <p:ph type="hdr" sz="quarter" idx="4294967295"/>
          </p:nvPr>
        </p:nvSpPr>
        <p:spPr bwMode="auto">
          <a:xfrm>
            <a:off x="0" y="0"/>
            <a:ext cx="3962400" cy="342900"/>
          </a:xfrm>
          <a:prstGeom prst="rect">
            <a:avLst/>
          </a:prstGeom>
          <a:noFill/>
          <a:ln w="9525">
            <a:noFill/>
            <a:miter lim="800000"/>
          </a:ln>
        </p:spPr>
        <p:txBody>
          <a:bodyPr vert="horz" wrap="square" lIns="91440" tIns="45720" rIns="91440" bIns="45720" numCol="1" anchor="t" anchorCtr="0" compatLnSpc="1"/>
          <a:lstStyle>
            <a:lvl1pPr eaLnBrk="1" hangingPunct="1">
              <a:defRPr sz="1200"/>
            </a:lvl1p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zh-CN" sz="1200" b="0" i="0" u="none" strike="noStrike" kern="1200" cap="none" spc="0" normalizeH="0" baseline="0" noProof="0">
              <a:ln>
                <a:noFill/>
              </a:ln>
              <a:solidFill>
                <a:schemeClr val="tx1"/>
              </a:solidFill>
              <a:effectLst/>
              <a:uLnTx/>
              <a:uFillTx/>
              <a:latin typeface="Calibri" panose="020F0502020204030204" pitchFamily="34" charset="0"/>
              <a:ea typeface="宋体" panose="02010600030101010101" pitchFamily="2" charset="-122"/>
              <a:cs typeface="+mn-cs"/>
            </a:endParaRPr>
          </a:p>
        </p:txBody>
      </p:sp>
      <p:sp>
        <p:nvSpPr>
          <p:cNvPr id="2051" name="日期占位符 2"/>
          <p:cNvSpPr>
            <a:spLocks noGrp="1" noChangeArrowheads="1"/>
          </p:cNvSpPr>
          <p:nvPr>
            <p:ph type="dt" idx="1"/>
          </p:nvPr>
        </p:nvSpPr>
        <p:spPr bwMode="auto">
          <a:xfrm>
            <a:off x="5180013" y="0"/>
            <a:ext cx="3962400" cy="342900"/>
          </a:xfrm>
          <a:prstGeom prst="rect">
            <a:avLst/>
          </a:prstGeom>
          <a:noFill/>
          <a:ln w="9525">
            <a:noFill/>
            <a:miter lim="800000"/>
          </a:ln>
        </p:spPr>
        <p:txBody>
          <a:bodyPr vert="horz" wrap="square" lIns="91440" tIns="45720" rIns="91440" bIns="45720" numCol="1" anchor="t" anchorCtr="0" compatLnSpc="1"/>
          <a:lstStyle>
            <a:lvl1pPr algn="r" eaLnBrk="1" hangingPunct="1">
              <a:defRPr sz="1200"/>
            </a:lvl1pPr>
          </a:lstStyle>
          <a:p>
            <a:pPr marL="0" marR="0" lvl="0" indent="0" algn="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zh-CN" sz="1200" b="0" i="0" u="none" strike="noStrike" kern="1200" cap="none" spc="0" normalizeH="0" baseline="0" noProof="0">
              <a:ln>
                <a:noFill/>
              </a:ln>
              <a:solidFill>
                <a:schemeClr val="tx1"/>
              </a:solidFill>
              <a:effectLst/>
              <a:uLnTx/>
              <a:uFillTx/>
              <a:latin typeface="Calibri" panose="020F0502020204030204" pitchFamily="34" charset="0"/>
              <a:ea typeface="宋体" panose="02010600030101010101" pitchFamily="2" charset="-122"/>
              <a:cs typeface="+mn-cs"/>
            </a:endParaRPr>
          </a:p>
        </p:txBody>
      </p:sp>
      <p:sp>
        <p:nvSpPr>
          <p:cNvPr id="3076" name="幻灯片图像占位符 3"/>
          <p:cNvSpPr>
            <a:spLocks noGrp="1" noRot="1" noChangeAspect="1"/>
          </p:cNvSpPr>
          <p:nvPr>
            <p:ph type="sldImg"/>
          </p:nvPr>
        </p:nvSpPr>
        <p:spPr>
          <a:xfrm>
            <a:off x="2286000" y="514350"/>
            <a:ext cx="4572000" cy="2571750"/>
          </a:xfrm>
          <a:prstGeom prst="rect">
            <a:avLst/>
          </a:prstGeom>
          <a:noFill/>
          <a:ln w="12700">
            <a:noFill/>
          </a:ln>
        </p:spPr>
      </p:sp>
      <p:sp>
        <p:nvSpPr>
          <p:cNvPr id="2053" name="备注占位符 4"/>
          <p:cNvSpPr>
            <a:spLocks noGrp="1" noRot="1" noChangeAspect="1" noChangeArrowheads="1"/>
          </p:cNvSpPr>
          <p:nvPr/>
        </p:nvSpPr>
        <p:spPr bwMode="auto">
          <a:xfrm>
            <a:off x="914400" y="3257550"/>
            <a:ext cx="7315200" cy="3086100"/>
          </a:xfrm>
          <a:prstGeom prst="rect">
            <a:avLst/>
          </a:prstGeom>
          <a:noFill/>
          <a:ln w="12700" cmpd="sng">
            <a:noFill/>
            <a:bevel/>
          </a:ln>
        </p:spPr>
        <p:txBody>
          <a:bodyPr anchor="ctr"/>
          <a:p>
            <a:pPr lvl="0" defTabSz="0">
              <a:spcBef>
                <a:spcPct val="30000"/>
              </a:spcBef>
            </a:pPr>
            <a:r>
              <a:rPr lang="zh-CN" altLang="en-US" sz="1200">
                <a:latin typeface="Arial" panose="020B0604020202020204" pitchFamily="34" charset="0"/>
              </a:rPr>
              <a:t>单击此处编辑母版文本样式</a:t>
            </a:r>
            <a:endParaRPr lang="zh-CN" altLang="en-US" sz="1200">
              <a:latin typeface="Arial" panose="020B0604020202020204" pitchFamily="34" charset="0"/>
            </a:endParaRPr>
          </a:p>
          <a:p>
            <a:pPr lvl="0" defTabSz="0">
              <a:spcBef>
                <a:spcPct val="30000"/>
              </a:spcBef>
            </a:pPr>
            <a:r>
              <a:rPr lang="zh-CN" altLang="en-US" sz="1200">
                <a:latin typeface="Arial" panose="020B0604020202020204" pitchFamily="34" charset="0"/>
              </a:rPr>
              <a:t>第二级</a:t>
            </a:r>
            <a:endParaRPr lang="zh-CN" altLang="en-US" sz="1200">
              <a:latin typeface="Arial" panose="020B0604020202020204" pitchFamily="34" charset="0"/>
            </a:endParaRPr>
          </a:p>
          <a:p>
            <a:pPr lvl="0" defTabSz="0">
              <a:spcBef>
                <a:spcPct val="30000"/>
              </a:spcBef>
            </a:pPr>
            <a:r>
              <a:rPr lang="zh-CN" altLang="en-US" sz="1200">
                <a:latin typeface="Arial" panose="020B0604020202020204" pitchFamily="34" charset="0"/>
              </a:rPr>
              <a:t>第三级</a:t>
            </a:r>
            <a:endParaRPr lang="zh-CN" altLang="en-US" sz="1200">
              <a:latin typeface="Arial" panose="020B0604020202020204" pitchFamily="34" charset="0"/>
            </a:endParaRPr>
          </a:p>
          <a:p>
            <a:pPr lvl="0" defTabSz="0">
              <a:spcBef>
                <a:spcPct val="30000"/>
              </a:spcBef>
            </a:pPr>
            <a:r>
              <a:rPr lang="zh-CN" altLang="en-US" sz="1200">
                <a:latin typeface="Arial" panose="020B0604020202020204" pitchFamily="34" charset="0"/>
              </a:rPr>
              <a:t>第四级</a:t>
            </a:r>
            <a:endParaRPr lang="zh-CN" altLang="en-US" sz="1200">
              <a:latin typeface="Arial" panose="020B0604020202020204" pitchFamily="34" charset="0"/>
            </a:endParaRPr>
          </a:p>
          <a:p>
            <a:pPr lvl="0" defTabSz="0">
              <a:spcBef>
                <a:spcPct val="30000"/>
              </a:spcBef>
            </a:pPr>
            <a:r>
              <a:rPr lang="zh-CN" altLang="en-US" sz="1200">
                <a:latin typeface="Arial" panose="020B0604020202020204" pitchFamily="34" charset="0"/>
              </a:rPr>
              <a:t>第五级</a:t>
            </a:r>
            <a:endParaRPr lang="zh-CN" altLang="en-US" sz="1200">
              <a:latin typeface="Arial" panose="020B0604020202020204" pitchFamily="34" charset="0"/>
            </a:endParaRPr>
          </a:p>
        </p:txBody>
      </p:sp>
      <p:sp>
        <p:nvSpPr>
          <p:cNvPr id="2054" name="页脚占位符 5"/>
          <p:cNvSpPr>
            <a:spLocks noGrp="1" noChangeArrowheads="1"/>
          </p:cNvSpPr>
          <p:nvPr>
            <p:ph type="ftr" sz="quarter" idx="4"/>
          </p:nvPr>
        </p:nvSpPr>
        <p:spPr bwMode="auto">
          <a:xfrm>
            <a:off x="0" y="6513513"/>
            <a:ext cx="3962400" cy="341313"/>
          </a:xfrm>
          <a:prstGeom prst="rect">
            <a:avLst/>
          </a:prstGeom>
          <a:noFill/>
          <a:ln w="9525">
            <a:noFill/>
            <a:miter lim="800000"/>
          </a:ln>
        </p:spPr>
        <p:txBody>
          <a:bodyPr vert="horz" wrap="square" lIns="91440" tIns="45720" rIns="91440" bIns="45720" numCol="1" anchor="b" anchorCtr="0" compatLnSpc="1"/>
          <a:lstStyle>
            <a:lvl1pPr eaLnBrk="1" hangingPunct="1">
              <a:defRPr sz="1200"/>
            </a:lvl1p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zh-CN" sz="1200" b="0" i="0" u="none" strike="noStrike" kern="1200" cap="none" spc="0" normalizeH="0" baseline="0" noProof="0">
              <a:ln>
                <a:noFill/>
              </a:ln>
              <a:solidFill>
                <a:schemeClr val="tx1"/>
              </a:solidFill>
              <a:effectLst/>
              <a:uLnTx/>
              <a:uFillTx/>
              <a:latin typeface="Calibri" panose="020F0502020204030204" pitchFamily="34" charset="0"/>
              <a:ea typeface="宋体" panose="02010600030101010101" pitchFamily="2" charset="-122"/>
              <a:cs typeface="+mn-cs"/>
            </a:endParaRPr>
          </a:p>
        </p:txBody>
      </p:sp>
      <p:sp>
        <p:nvSpPr>
          <p:cNvPr id="2055" name="灯片编号占位符 6"/>
          <p:cNvSpPr>
            <a:spLocks noGrp="1" noChangeArrowheads="1"/>
          </p:cNvSpPr>
          <p:nvPr>
            <p:ph type="sldNum" sz="quarter" idx="5"/>
          </p:nvPr>
        </p:nvSpPr>
        <p:spPr bwMode="auto">
          <a:xfrm>
            <a:off x="5180013" y="6513513"/>
            <a:ext cx="3962400" cy="341313"/>
          </a:xfrm>
          <a:prstGeom prst="rect">
            <a:avLst/>
          </a:prstGeom>
          <a:noFill/>
          <a:ln w="9525">
            <a:noFill/>
            <a:miter lim="800000"/>
          </a:ln>
        </p:spPr>
        <p:txBody>
          <a:bodyPr vert="horz" wrap="square" lIns="91440" tIns="45720" rIns="91440" bIns="45720" numCol="1" anchor="b" anchorCtr="0" compatLnSpc="1"/>
          <a:lstStyle>
            <a:lvl1pPr algn="r">
              <a:defRPr noProof="1" dirty="0"/>
            </a:lvl1pPr>
          </a:lstStyle>
          <a:p>
            <a:pPr marL="0" marR="0" lvl="0" indent="0" algn="r" defTabSz="914400" rtl="0" eaLnBrk="1" fontAlgn="base" latinLnBrk="0" hangingPunct="1">
              <a:lnSpc>
                <a:spcPct val="100000"/>
              </a:lnSpc>
              <a:spcBef>
                <a:spcPct val="0"/>
              </a:spcBef>
              <a:spcAft>
                <a:spcPct val="0"/>
              </a:spcAft>
              <a:buClrTx/>
              <a:buSzTx/>
              <a:buFont typeface="Arial" panose="020B0604020202020204" pitchFamily="34" charset="0"/>
              <a:buNone/>
              <a:defRPr/>
            </a:pPr>
            <a:fld id="{A7E33FA8-434E-5743-B753-6314DA8252DF}" type="slidenum">
              <a:rPr kumimoji="0" lang="zh-CN" altLang="en-US" sz="1000" b="0" i="0" u="none" strike="noStrike" kern="1200" cap="none" spc="0" normalizeH="0" baseline="0" noProof="1" dirty="0">
                <a:ln>
                  <a:noFill/>
                </a:ln>
                <a:solidFill>
                  <a:schemeClr val="tx1"/>
                </a:solidFill>
                <a:effectLst/>
                <a:uLnTx/>
                <a:uFillTx/>
                <a:latin typeface="Calibri" panose="020F0502020204030204" pitchFamily="34" charset="0"/>
                <a:ea typeface="宋体" panose="02010600030101010101" pitchFamily="2" charset="-122"/>
                <a:cs typeface="+mn-cs"/>
              </a:rPr>
            </a:fld>
            <a:endParaRPr kumimoji="0" lang="zh-CN" altLang="en-US" sz="1200" b="0" i="0" u="none" strike="noStrike" kern="1200" cap="none" spc="0" normalizeH="0" baseline="0" noProof="1">
              <a:ln>
                <a:noFill/>
              </a:ln>
              <a:solidFill>
                <a:schemeClr val="tx1"/>
              </a:solidFill>
              <a:effectLst/>
              <a:uLnTx/>
              <a:uFillTx/>
              <a:latin typeface="Calibri" panose="020F0502020204030204" pitchFamily="34" charset="0"/>
              <a:ea typeface="宋体" panose="02010600030101010101" pitchFamily="2" charset="-122"/>
              <a:cs typeface="+mn-cs"/>
            </a:endParaRPr>
          </a:p>
        </p:txBody>
      </p:sp>
    </p:spTree>
  </p:cSld>
  <p:clrMap bg1="lt1" tx1="dk1" bg2="lt2" tx2="dk2" accent1="accent1" accent2="accent2" accent3="accent3" accent4="accent4" accent5="accent5" accent6="accent6" hlink="hlink" folHlink="folHlink"/>
  <p:hf sldNum="0" hdr="0" ftr="0" dt="0"/>
  <p:notesStyle>
    <a:lvl1pPr algn="l" defTabSz="0"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1pPr>
    <a:lvl2pPr algn="l" defTabSz="0"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2pPr>
    <a:lvl3pPr algn="l" defTabSz="0"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3pPr>
    <a:lvl4pPr algn="l" defTabSz="0"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4pPr>
    <a:lvl5pPr algn="l" defTabSz="0"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1598613"/>
            <a:ext cx="7772400" cy="1101725"/>
          </a:xfrm>
        </p:spPr>
        <p:txBody>
          <a:bodyPr/>
          <a:lstStyle/>
          <a:p>
            <a:r>
              <a:rPr lang="zh-CN" altLang="en-US" noProof="1"/>
              <a:t>单击此处编辑母版标题样式</a:t>
            </a:r>
            <a:endParaRPr lang="zh-CN" altLang="en-US" noProof="1"/>
          </a:p>
        </p:txBody>
      </p:sp>
      <p:sp>
        <p:nvSpPr>
          <p:cNvPr id="3" name="副标题 2"/>
          <p:cNvSpPr>
            <a:spLocks noGrp="1"/>
          </p:cNvSpPr>
          <p:nvPr>
            <p:ph type="subTitle" idx="1"/>
          </p:nvPr>
        </p:nvSpPr>
        <p:spPr>
          <a:xfrm>
            <a:off x="1371600" y="2914650"/>
            <a:ext cx="6400800" cy="13144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CN" altLang="en-US" noProof="1"/>
              <a:t>单击此处编辑母版副标题样式</a:t>
            </a:r>
            <a:endParaRPr lang="zh-CN" altLang="en-US" noProof="1"/>
          </a:p>
        </p:txBody>
      </p:sp>
    </p:spTree>
  </p:cSld>
  <p:clrMapOvr>
    <a:masterClrMapping/>
  </p:clrMapOvr>
  <p:transition spd="slow">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endParaRPr lang="zh-CN" altLang="en-US" noProof="1"/>
          </a:p>
        </p:txBody>
      </p:sp>
      <p:sp>
        <p:nvSpPr>
          <p:cNvPr id="3" name="竖排文字占位符 2"/>
          <p:cNvSpPr>
            <a:spLocks noGrp="1"/>
          </p:cNvSpPr>
          <p:nvPr>
            <p:ph type="body" orient="vert" idx="1"/>
          </p:nvPr>
        </p:nvSpPr>
        <p:spPr/>
        <p:txBody>
          <a:bodyPr vert="eaVert"/>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Tree>
  </p:cSld>
  <p:clrMapOvr>
    <a:masterClrMapping/>
  </p:clrMapOvr>
  <p:transition spd="slow">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06375"/>
            <a:ext cx="2057400" cy="4387850"/>
          </a:xfrm>
        </p:spPr>
        <p:txBody>
          <a:bodyPr vert="eaVert"/>
          <a:lstStyle/>
          <a:p>
            <a:r>
              <a:rPr lang="zh-CN" altLang="en-US" noProof="1"/>
              <a:t>单击此处编辑母版标题样式</a:t>
            </a:r>
            <a:endParaRPr lang="zh-CN" altLang="en-US" noProof="1"/>
          </a:p>
        </p:txBody>
      </p:sp>
      <p:sp>
        <p:nvSpPr>
          <p:cNvPr id="3" name="竖排文字占位符 2"/>
          <p:cNvSpPr>
            <a:spLocks noGrp="1"/>
          </p:cNvSpPr>
          <p:nvPr>
            <p:ph type="body" orient="vert" idx="1"/>
          </p:nvPr>
        </p:nvSpPr>
        <p:spPr>
          <a:xfrm>
            <a:off x="455613" y="206375"/>
            <a:ext cx="6021387" cy="4387850"/>
          </a:xfrm>
        </p:spPr>
        <p:txBody>
          <a:bodyPr vert="eaVert"/>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Tree>
  </p:cSld>
  <p:clrMapOvr>
    <a:masterClrMapping/>
  </p:clrMapOvr>
  <p:transition spd="slow">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455613" y="206375"/>
            <a:ext cx="8231187" cy="857250"/>
          </a:xfrm>
        </p:spPr>
        <p:txBody>
          <a:bodyPr/>
          <a:lstStyle/>
          <a:p>
            <a:r>
              <a:rPr lang="zh-CN" altLang="en-US" noProof="1"/>
              <a:t>单击此处编辑母版标题样式</a:t>
            </a:r>
            <a:endParaRPr lang="zh-CN" altLang="en-US" noProof="1"/>
          </a:p>
        </p:txBody>
      </p:sp>
    </p:spTree>
  </p:cSld>
  <p:clrMapOvr>
    <a:masterClrMapping/>
  </p:clrMapOvr>
  <p:transition spd="slow">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1598613"/>
            <a:ext cx="7772400" cy="1101725"/>
          </a:xfrm>
        </p:spPr>
        <p:txBody>
          <a:bodyPr/>
          <a:lstStyle/>
          <a:p>
            <a:r>
              <a:rPr lang="zh-CN" altLang="en-US" noProof="1"/>
              <a:t>单击此处编辑母版标题样式</a:t>
            </a:r>
            <a:endParaRPr lang="zh-CN" altLang="en-US" noProof="1"/>
          </a:p>
        </p:txBody>
      </p:sp>
      <p:sp>
        <p:nvSpPr>
          <p:cNvPr id="3" name="副标题 2"/>
          <p:cNvSpPr>
            <a:spLocks noGrp="1"/>
          </p:cNvSpPr>
          <p:nvPr>
            <p:ph type="subTitle" idx="1"/>
          </p:nvPr>
        </p:nvSpPr>
        <p:spPr>
          <a:xfrm>
            <a:off x="1371600" y="2914650"/>
            <a:ext cx="6400800" cy="13144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CN" altLang="en-US" noProof="1"/>
              <a:t>单击此处编辑母版副标题样式</a:t>
            </a:r>
            <a:endParaRPr lang="zh-CN" altLang="en-US" noProof="1"/>
          </a:p>
        </p:txBody>
      </p:sp>
    </p:spTree>
  </p:cSld>
  <p:clrMapOvr>
    <a:masterClrMapping/>
  </p:clrMapOvr>
  <p:transition spd="slow">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endParaRPr lang="zh-CN" altLang="en-US" noProof="1"/>
          </a:p>
        </p:txBody>
      </p:sp>
      <p:sp>
        <p:nvSpPr>
          <p:cNvPr id="3" name="内容占位符 2"/>
          <p:cNvSpPr>
            <a:spLocks noGrp="1"/>
          </p:cNvSpPr>
          <p:nvPr>
            <p:ph idx="1"/>
          </p:nvPr>
        </p:nvSpPr>
        <p:spPr/>
        <p:txBody>
          <a:body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Tree>
  </p:cSld>
  <p:clrMapOvr>
    <a:masterClrMapping/>
  </p:clrMapOvr>
  <p:transition spd="slow">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3305175"/>
            <a:ext cx="7772400" cy="1022350"/>
          </a:xfrm>
        </p:spPr>
        <p:txBody>
          <a:bodyPr anchor="t"/>
          <a:lstStyle>
            <a:lvl1pPr algn="l">
              <a:defRPr sz="4000" b="1" cap="all"/>
            </a:lvl1pPr>
          </a:lstStyle>
          <a:p>
            <a:r>
              <a:rPr lang="zh-CN" altLang="en-US" noProof="1"/>
              <a:t>单击此处编辑母版标题样式</a:t>
            </a:r>
            <a:endParaRPr lang="zh-CN" altLang="en-US" noProof="1"/>
          </a:p>
        </p:txBody>
      </p:sp>
      <p:sp>
        <p:nvSpPr>
          <p:cNvPr id="3" name="文本占位符 2"/>
          <p:cNvSpPr>
            <a:spLocks noGrp="1"/>
          </p:cNvSpPr>
          <p:nvPr>
            <p:ph type="body" idx="1"/>
          </p:nvPr>
        </p:nvSpPr>
        <p:spPr>
          <a:xfrm>
            <a:off x="722313" y="2179638"/>
            <a:ext cx="7772400" cy="112553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noProof="1"/>
              <a:t>单击此处编辑母版文本样式</a:t>
            </a:r>
            <a:endParaRPr lang="zh-CN" altLang="en-US" noProof="1"/>
          </a:p>
        </p:txBody>
      </p:sp>
    </p:spTree>
  </p:cSld>
  <p:clrMapOvr>
    <a:masterClrMapping/>
  </p:clrMapOvr>
  <p:transition spd="slow">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endParaRPr lang="zh-CN" altLang="en-US" noProof="1"/>
          </a:p>
        </p:txBody>
      </p:sp>
      <p:sp>
        <p:nvSpPr>
          <p:cNvPr id="3" name="内容占位符 2"/>
          <p:cNvSpPr>
            <a:spLocks noGrp="1"/>
          </p:cNvSpPr>
          <p:nvPr>
            <p:ph sz="half" idx="1"/>
          </p:nvPr>
        </p:nvSpPr>
        <p:spPr>
          <a:xfrm>
            <a:off x="455613" y="1200150"/>
            <a:ext cx="4038600" cy="33940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
        <p:nvSpPr>
          <p:cNvPr id="4" name="内容占位符 3"/>
          <p:cNvSpPr>
            <a:spLocks noGrp="1"/>
          </p:cNvSpPr>
          <p:nvPr>
            <p:ph sz="half" idx="2"/>
          </p:nvPr>
        </p:nvSpPr>
        <p:spPr>
          <a:xfrm>
            <a:off x="4646613" y="1200150"/>
            <a:ext cx="4040187" cy="33940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Tree>
  </p:cSld>
  <p:clrMapOvr>
    <a:masterClrMapping/>
  </p:clrMapOvr>
  <p:transition spd="slow">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06375"/>
            <a:ext cx="8229600" cy="857250"/>
          </a:xfrm>
        </p:spPr>
        <p:txBody>
          <a:bodyPr/>
          <a:lstStyle>
            <a:lvl1pPr>
              <a:defRPr/>
            </a:lvl1pPr>
          </a:lstStyle>
          <a:p>
            <a:r>
              <a:rPr lang="zh-CN" altLang="en-US" noProof="1"/>
              <a:t>单击此处编辑母版标题样式</a:t>
            </a:r>
            <a:endParaRPr lang="zh-CN" altLang="en-US" noProof="1"/>
          </a:p>
        </p:txBody>
      </p:sp>
      <p:sp>
        <p:nvSpPr>
          <p:cNvPr id="3" name="文本占位符 2"/>
          <p:cNvSpPr>
            <a:spLocks noGrp="1"/>
          </p:cNvSpPr>
          <p:nvPr>
            <p:ph type="body" idx="1"/>
          </p:nvPr>
        </p:nvSpPr>
        <p:spPr>
          <a:xfrm>
            <a:off x="457200" y="1150938"/>
            <a:ext cx="4040188" cy="4810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noProof="1"/>
              <a:t>单击此处编辑母版文本样式</a:t>
            </a:r>
            <a:endParaRPr lang="zh-CN" altLang="en-US" noProof="1"/>
          </a:p>
        </p:txBody>
      </p:sp>
      <p:sp>
        <p:nvSpPr>
          <p:cNvPr id="4" name="内容占位符 3"/>
          <p:cNvSpPr>
            <a:spLocks noGrp="1"/>
          </p:cNvSpPr>
          <p:nvPr>
            <p:ph sz="half" idx="2"/>
          </p:nvPr>
        </p:nvSpPr>
        <p:spPr>
          <a:xfrm>
            <a:off x="457200" y="1631950"/>
            <a:ext cx="4040188" cy="29622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
        <p:nvSpPr>
          <p:cNvPr id="5" name="文本占位符 4"/>
          <p:cNvSpPr>
            <a:spLocks noGrp="1"/>
          </p:cNvSpPr>
          <p:nvPr>
            <p:ph type="body" sz="quarter" idx="3"/>
          </p:nvPr>
        </p:nvSpPr>
        <p:spPr>
          <a:xfrm>
            <a:off x="4645025" y="1150938"/>
            <a:ext cx="4041775" cy="4810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noProof="1"/>
              <a:t>单击此处编辑母版文本样式</a:t>
            </a:r>
            <a:endParaRPr lang="zh-CN" altLang="en-US" noProof="1"/>
          </a:p>
        </p:txBody>
      </p:sp>
      <p:sp>
        <p:nvSpPr>
          <p:cNvPr id="6" name="内容占位符 5"/>
          <p:cNvSpPr>
            <a:spLocks noGrp="1"/>
          </p:cNvSpPr>
          <p:nvPr>
            <p:ph sz="quarter" idx="4"/>
          </p:nvPr>
        </p:nvSpPr>
        <p:spPr>
          <a:xfrm>
            <a:off x="4645025" y="1631950"/>
            <a:ext cx="4041775" cy="29622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Tree>
  </p:cSld>
  <p:clrMapOvr>
    <a:masterClrMapping/>
  </p:clrMapOvr>
  <p:transition spd="slow">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endParaRPr lang="zh-CN" altLang="en-US" noProof="1"/>
          </a:p>
        </p:txBody>
      </p:sp>
    </p:spTree>
  </p:cSld>
  <p:clrMapOvr>
    <a:masterClrMapping/>
  </p:clrMapOvr>
  <p:transition spd="slow">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transition spd="slow">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endParaRPr lang="zh-CN" altLang="en-US" noProof="1"/>
          </a:p>
        </p:txBody>
      </p:sp>
      <p:sp>
        <p:nvSpPr>
          <p:cNvPr id="3" name="内容占位符 2"/>
          <p:cNvSpPr>
            <a:spLocks noGrp="1"/>
          </p:cNvSpPr>
          <p:nvPr>
            <p:ph idx="1"/>
          </p:nvPr>
        </p:nvSpPr>
        <p:spPr/>
        <p:txBody>
          <a:body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Tree>
  </p:cSld>
  <p:clrMapOvr>
    <a:masterClrMapping/>
  </p:clrMapOvr>
  <p:transition spd="slow">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04788"/>
            <a:ext cx="3008313" cy="871537"/>
          </a:xfrm>
        </p:spPr>
        <p:txBody>
          <a:bodyPr anchor="b"/>
          <a:lstStyle>
            <a:lvl1pPr algn="l">
              <a:defRPr sz="2000" b="1"/>
            </a:lvl1pPr>
          </a:lstStyle>
          <a:p>
            <a:r>
              <a:rPr lang="zh-CN" altLang="en-US" noProof="1"/>
              <a:t>单击此处编辑母版标题样式</a:t>
            </a:r>
            <a:endParaRPr lang="zh-CN" altLang="en-US" noProof="1"/>
          </a:p>
        </p:txBody>
      </p:sp>
      <p:sp>
        <p:nvSpPr>
          <p:cNvPr id="3" name="内容占位符 2"/>
          <p:cNvSpPr>
            <a:spLocks noGrp="1"/>
          </p:cNvSpPr>
          <p:nvPr>
            <p:ph idx="1"/>
          </p:nvPr>
        </p:nvSpPr>
        <p:spPr>
          <a:xfrm>
            <a:off x="3575050" y="204788"/>
            <a:ext cx="5111750" cy="438943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
        <p:nvSpPr>
          <p:cNvPr id="4" name="文本占位符 3"/>
          <p:cNvSpPr>
            <a:spLocks noGrp="1"/>
          </p:cNvSpPr>
          <p:nvPr>
            <p:ph type="body" sz="half" idx="2"/>
          </p:nvPr>
        </p:nvSpPr>
        <p:spPr>
          <a:xfrm>
            <a:off x="457200" y="1076325"/>
            <a:ext cx="3008313" cy="35179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noProof="1"/>
              <a:t>单击此处编辑母版文本样式</a:t>
            </a:r>
            <a:endParaRPr lang="zh-CN" altLang="en-US" noProof="1"/>
          </a:p>
        </p:txBody>
      </p:sp>
    </p:spTree>
  </p:cSld>
  <p:clrMapOvr>
    <a:masterClrMapping/>
  </p:clrMapOvr>
  <p:transition spd="slow">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3600450"/>
            <a:ext cx="5486400" cy="425450"/>
          </a:xfrm>
        </p:spPr>
        <p:txBody>
          <a:bodyPr anchor="b"/>
          <a:lstStyle>
            <a:lvl1pPr algn="l">
              <a:defRPr sz="2000" b="1"/>
            </a:lvl1pPr>
          </a:lstStyle>
          <a:p>
            <a:r>
              <a:rPr lang="zh-CN" altLang="en-US" noProof="1"/>
              <a:t>单击此处编辑母版标题样式</a:t>
            </a:r>
            <a:endParaRPr lang="zh-CN" altLang="en-US" noProof="1"/>
          </a:p>
        </p:txBody>
      </p:sp>
      <p:sp>
        <p:nvSpPr>
          <p:cNvPr id="3" name="图片占位符 2"/>
          <p:cNvSpPr>
            <a:spLocks noGrp="1"/>
          </p:cNvSpPr>
          <p:nvPr>
            <p:ph type="pic" idx="1"/>
          </p:nvPr>
        </p:nvSpPr>
        <p:spPr>
          <a:xfrm>
            <a:off x="1792288" y="460375"/>
            <a:ext cx="5486400" cy="3086100"/>
          </a:xfrm>
        </p:spPr>
        <p:txBody>
          <a:bodyPr vert="horz" wrap="square" lIns="51435" tIns="25718" rIns="51435" bIns="25718"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0" rtl="0" eaLnBrk="0" fontAlgn="base" latinLnBrk="0" hangingPunct="0">
              <a:lnSpc>
                <a:spcPct val="100000"/>
              </a:lnSpc>
              <a:spcBef>
                <a:spcPts val="150"/>
              </a:spcBef>
              <a:spcAft>
                <a:spcPct val="0"/>
              </a:spcAft>
              <a:buClrTx/>
              <a:buSzTx/>
              <a:buFont typeface="Arial" panose="020B0604020202020204" pitchFamily="34" charset="0"/>
              <a:buNone/>
              <a:defRPr/>
            </a:pPr>
            <a:endParaRPr kumimoji="0" lang="zh-CN" altLang="en-US" sz="3200" b="0" i="0" u="none" strike="noStrike" kern="0" cap="none" spc="0" normalizeH="0" baseline="0" noProof="0">
              <a:ln>
                <a:noFill/>
              </a:ln>
              <a:solidFill>
                <a:schemeClr val="tx1"/>
              </a:solidFill>
              <a:effectLst/>
              <a:uLnTx/>
              <a:uFillTx/>
              <a:latin typeface="+mn-lt"/>
              <a:ea typeface="+mn-ea"/>
              <a:cs typeface="+mn-cs"/>
              <a:sym typeface="Calibri" panose="020F0502020204030204" pitchFamily="34" charset="0"/>
            </a:endParaRPr>
          </a:p>
        </p:txBody>
      </p:sp>
      <p:sp>
        <p:nvSpPr>
          <p:cNvPr id="4" name="文本占位符 3"/>
          <p:cNvSpPr>
            <a:spLocks noGrp="1"/>
          </p:cNvSpPr>
          <p:nvPr>
            <p:ph type="body" sz="half" idx="2"/>
          </p:nvPr>
        </p:nvSpPr>
        <p:spPr>
          <a:xfrm>
            <a:off x="1792288" y="4025900"/>
            <a:ext cx="5486400" cy="6032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noProof="1"/>
              <a:t>单击此处编辑母版文本样式</a:t>
            </a:r>
            <a:endParaRPr lang="zh-CN" altLang="en-US" noProof="1"/>
          </a:p>
        </p:txBody>
      </p:sp>
    </p:spTree>
  </p:cSld>
  <p:clrMapOvr>
    <a:masterClrMapping/>
  </p:clrMapOvr>
  <p:transition spd="slow">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endParaRPr lang="zh-CN" altLang="en-US" noProof="1"/>
          </a:p>
        </p:txBody>
      </p:sp>
      <p:sp>
        <p:nvSpPr>
          <p:cNvPr id="3" name="竖排文字占位符 2"/>
          <p:cNvSpPr>
            <a:spLocks noGrp="1"/>
          </p:cNvSpPr>
          <p:nvPr>
            <p:ph type="body" orient="vert" idx="1"/>
          </p:nvPr>
        </p:nvSpPr>
        <p:spPr/>
        <p:txBody>
          <a:bodyPr vert="eaVert"/>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Tree>
  </p:cSld>
  <p:clrMapOvr>
    <a:masterClrMapping/>
  </p:clrMapOvr>
  <p:transition spd="slow">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06375"/>
            <a:ext cx="2057400" cy="4387850"/>
          </a:xfrm>
        </p:spPr>
        <p:txBody>
          <a:bodyPr vert="eaVert"/>
          <a:lstStyle/>
          <a:p>
            <a:r>
              <a:rPr lang="zh-CN" altLang="en-US" noProof="1"/>
              <a:t>单击此处编辑母版标题样式</a:t>
            </a:r>
            <a:endParaRPr lang="zh-CN" altLang="en-US" noProof="1"/>
          </a:p>
        </p:txBody>
      </p:sp>
      <p:sp>
        <p:nvSpPr>
          <p:cNvPr id="3" name="竖排文字占位符 2"/>
          <p:cNvSpPr>
            <a:spLocks noGrp="1"/>
          </p:cNvSpPr>
          <p:nvPr>
            <p:ph type="body" orient="vert" idx="1"/>
          </p:nvPr>
        </p:nvSpPr>
        <p:spPr>
          <a:xfrm>
            <a:off x="455613" y="206375"/>
            <a:ext cx="6021387" cy="4387850"/>
          </a:xfrm>
        </p:spPr>
        <p:txBody>
          <a:bodyPr vert="eaVert"/>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Tree>
  </p:cSld>
  <p:clrMapOvr>
    <a:masterClrMapping/>
  </p:clrMapOvr>
  <p:transition spd="slow">
    <p:fad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455613" y="206375"/>
            <a:ext cx="8231187" cy="857250"/>
          </a:xfrm>
        </p:spPr>
        <p:txBody>
          <a:bodyPr/>
          <a:lstStyle/>
          <a:p>
            <a:r>
              <a:rPr lang="zh-CN" altLang="en-US" noProof="1"/>
              <a:t>单击此处编辑母版标题样式</a:t>
            </a:r>
            <a:endParaRPr lang="zh-CN" altLang="en-US" noProof="1"/>
          </a:p>
        </p:txBody>
      </p:sp>
    </p:spTree>
  </p:cSld>
  <p:clrMapOvr>
    <a:masterClrMapping/>
  </p:clrMapOvr>
  <p:transition spd="slow">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3305175"/>
            <a:ext cx="7772400" cy="1022350"/>
          </a:xfrm>
        </p:spPr>
        <p:txBody>
          <a:bodyPr anchor="t"/>
          <a:lstStyle>
            <a:lvl1pPr algn="l">
              <a:defRPr sz="4000" b="1" cap="all"/>
            </a:lvl1pPr>
          </a:lstStyle>
          <a:p>
            <a:r>
              <a:rPr lang="zh-CN" altLang="en-US" noProof="1"/>
              <a:t>单击此处编辑母版标题样式</a:t>
            </a:r>
            <a:endParaRPr lang="zh-CN" altLang="en-US" noProof="1"/>
          </a:p>
        </p:txBody>
      </p:sp>
      <p:sp>
        <p:nvSpPr>
          <p:cNvPr id="3" name="文本占位符 2"/>
          <p:cNvSpPr>
            <a:spLocks noGrp="1"/>
          </p:cNvSpPr>
          <p:nvPr>
            <p:ph type="body" idx="1"/>
          </p:nvPr>
        </p:nvSpPr>
        <p:spPr>
          <a:xfrm>
            <a:off x="722313" y="2179638"/>
            <a:ext cx="7772400" cy="112553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noProof="1"/>
              <a:t>单击此处编辑母版文本样式</a:t>
            </a:r>
            <a:endParaRPr lang="zh-CN" altLang="en-US" noProof="1"/>
          </a:p>
        </p:txBody>
      </p:sp>
    </p:spTree>
  </p:cSld>
  <p:clrMapOvr>
    <a:masterClrMapping/>
  </p:clrMapOvr>
  <p:transition spd="slow">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endParaRPr lang="zh-CN" altLang="en-US" noProof="1"/>
          </a:p>
        </p:txBody>
      </p:sp>
      <p:sp>
        <p:nvSpPr>
          <p:cNvPr id="3" name="内容占位符 2"/>
          <p:cNvSpPr>
            <a:spLocks noGrp="1"/>
          </p:cNvSpPr>
          <p:nvPr>
            <p:ph sz="half" idx="1"/>
          </p:nvPr>
        </p:nvSpPr>
        <p:spPr>
          <a:xfrm>
            <a:off x="455613" y="1200150"/>
            <a:ext cx="4038600" cy="33940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
        <p:nvSpPr>
          <p:cNvPr id="4" name="内容占位符 3"/>
          <p:cNvSpPr>
            <a:spLocks noGrp="1"/>
          </p:cNvSpPr>
          <p:nvPr>
            <p:ph sz="half" idx="2"/>
          </p:nvPr>
        </p:nvSpPr>
        <p:spPr>
          <a:xfrm>
            <a:off x="4646613" y="1200150"/>
            <a:ext cx="4040187" cy="33940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Tree>
  </p:cSld>
  <p:clrMapOvr>
    <a:masterClrMapping/>
  </p:clrMapOvr>
  <p:transition spd="slow">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06375"/>
            <a:ext cx="8229600" cy="857250"/>
          </a:xfrm>
        </p:spPr>
        <p:txBody>
          <a:bodyPr/>
          <a:lstStyle>
            <a:lvl1pPr>
              <a:defRPr/>
            </a:lvl1pPr>
          </a:lstStyle>
          <a:p>
            <a:r>
              <a:rPr lang="zh-CN" altLang="en-US" noProof="1"/>
              <a:t>单击此处编辑母版标题样式</a:t>
            </a:r>
            <a:endParaRPr lang="zh-CN" altLang="en-US" noProof="1"/>
          </a:p>
        </p:txBody>
      </p:sp>
      <p:sp>
        <p:nvSpPr>
          <p:cNvPr id="3" name="文本占位符 2"/>
          <p:cNvSpPr>
            <a:spLocks noGrp="1"/>
          </p:cNvSpPr>
          <p:nvPr>
            <p:ph type="body" idx="1"/>
          </p:nvPr>
        </p:nvSpPr>
        <p:spPr>
          <a:xfrm>
            <a:off x="457200" y="1150938"/>
            <a:ext cx="4040188" cy="4810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noProof="1"/>
              <a:t>单击此处编辑母版文本样式</a:t>
            </a:r>
            <a:endParaRPr lang="zh-CN" altLang="en-US" noProof="1"/>
          </a:p>
        </p:txBody>
      </p:sp>
      <p:sp>
        <p:nvSpPr>
          <p:cNvPr id="4" name="内容占位符 3"/>
          <p:cNvSpPr>
            <a:spLocks noGrp="1"/>
          </p:cNvSpPr>
          <p:nvPr>
            <p:ph sz="half" idx="2"/>
          </p:nvPr>
        </p:nvSpPr>
        <p:spPr>
          <a:xfrm>
            <a:off x="457200" y="1631950"/>
            <a:ext cx="4040188" cy="29622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
        <p:nvSpPr>
          <p:cNvPr id="5" name="文本占位符 4"/>
          <p:cNvSpPr>
            <a:spLocks noGrp="1"/>
          </p:cNvSpPr>
          <p:nvPr>
            <p:ph type="body" sz="quarter" idx="3"/>
          </p:nvPr>
        </p:nvSpPr>
        <p:spPr>
          <a:xfrm>
            <a:off x="4645025" y="1150938"/>
            <a:ext cx="4041775" cy="4810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noProof="1"/>
              <a:t>单击此处编辑母版文本样式</a:t>
            </a:r>
            <a:endParaRPr lang="zh-CN" altLang="en-US" noProof="1"/>
          </a:p>
        </p:txBody>
      </p:sp>
      <p:sp>
        <p:nvSpPr>
          <p:cNvPr id="6" name="内容占位符 5"/>
          <p:cNvSpPr>
            <a:spLocks noGrp="1"/>
          </p:cNvSpPr>
          <p:nvPr>
            <p:ph sz="quarter" idx="4"/>
          </p:nvPr>
        </p:nvSpPr>
        <p:spPr>
          <a:xfrm>
            <a:off x="4645025" y="1631950"/>
            <a:ext cx="4041775" cy="29622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Tree>
  </p:cSld>
  <p:clrMapOvr>
    <a:masterClrMapping/>
  </p:clrMapOvr>
  <p:transition spd="slow">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endParaRPr lang="zh-CN" altLang="en-US" noProof="1"/>
          </a:p>
        </p:txBody>
      </p:sp>
    </p:spTree>
  </p:cSld>
  <p:clrMapOvr>
    <a:masterClrMapping/>
  </p:clrMapOvr>
  <p:transition spd="slow">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transition spd="slow">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04788"/>
            <a:ext cx="3008313" cy="871537"/>
          </a:xfrm>
        </p:spPr>
        <p:txBody>
          <a:bodyPr anchor="b"/>
          <a:lstStyle>
            <a:lvl1pPr algn="l">
              <a:defRPr sz="2000" b="1"/>
            </a:lvl1pPr>
          </a:lstStyle>
          <a:p>
            <a:r>
              <a:rPr lang="zh-CN" altLang="en-US" noProof="1"/>
              <a:t>单击此处编辑母版标题样式</a:t>
            </a:r>
            <a:endParaRPr lang="zh-CN" altLang="en-US" noProof="1"/>
          </a:p>
        </p:txBody>
      </p:sp>
      <p:sp>
        <p:nvSpPr>
          <p:cNvPr id="3" name="内容占位符 2"/>
          <p:cNvSpPr>
            <a:spLocks noGrp="1"/>
          </p:cNvSpPr>
          <p:nvPr>
            <p:ph idx="1"/>
          </p:nvPr>
        </p:nvSpPr>
        <p:spPr>
          <a:xfrm>
            <a:off x="3575050" y="204788"/>
            <a:ext cx="5111750" cy="438943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
        <p:nvSpPr>
          <p:cNvPr id="4" name="文本占位符 3"/>
          <p:cNvSpPr>
            <a:spLocks noGrp="1"/>
          </p:cNvSpPr>
          <p:nvPr>
            <p:ph type="body" sz="half" idx="2"/>
          </p:nvPr>
        </p:nvSpPr>
        <p:spPr>
          <a:xfrm>
            <a:off x="457200" y="1076325"/>
            <a:ext cx="3008313" cy="35179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noProof="1"/>
              <a:t>单击此处编辑母版文本样式</a:t>
            </a:r>
            <a:endParaRPr lang="zh-CN" altLang="en-US" noProof="1"/>
          </a:p>
        </p:txBody>
      </p:sp>
    </p:spTree>
  </p:cSld>
  <p:clrMapOvr>
    <a:masterClrMapping/>
  </p:clrMapOvr>
  <p:transition spd="slow">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3600450"/>
            <a:ext cx="5486400" cy="425450"/>
          </a:xfrm>
        </p:spPr>
        <p:txBody>
          <a:bodyPr anchor="b"/>
          <a:lstStyle>
            <a:lvl1pPr algn="l">
              <a:defRPr sz="2000" b="1"/>
            </a:lvl1pPr>
          </a:lstStyle>
          <a:p>
            <a:r>
              <a:rPr lang="zh-CN" altLang="en-US" noProof="1"/>
              <a:t>单击此处编辑母版标题样式</a:t>
            </a:r>
            <a:endParaRPr lang="zh-CN" altLang="en-US" noProof="1"/>
          </a:p>
        </p:txBody>
      </p:sp>
      <p:sp>
        <p:nvSpPr>
          <p:cNvPr id="3" name="图片占位符 2"/>
          <p:cNvSpPr>
            <a:spLocks noGrp="1"/>
          </p:cNvSpPr>
          <p:nvPr>
            <p:ph type="pic" idx="1"/>
          </p:nvPr>
        </p:nvSpPr>
        <p:spPr>
          <a:xfrm>
            <a:off x="1792288" y="460375"/>
            <a:ext cx="5486400" cy="3086100"/>
          </a:xfrm>
        </p:spPr>
        <p:txBody>
          <a:bodyPr vert="horz" wrap="square" lIns="51435" tIns="25718" rIns="51435" bIns="25718"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0" rtl="0" eaLnBrk="0" fontAlgn="base" latinLnBrk="0" hangingPunct="0">
              <a:lnSpc>
                <a:spcPct val="100000"/>
              </a:lnSpc>
              <a:spcBef>
                <a:spcPts val="150"/>
              </a:spcBef>
              <a:spcAft>
                <a:spcPct val="0"/>
              </a:spcAft>
              <a:buClrTx/>
              <a:buSzTx/>
              <a:buFont typeface="Arial" panose="020B0604020202020204" pitchFamily="34" charset="0"/>
              <a:buNone/>
              <a:defRPr/>
            </a:pPr>
            <a:endParaRPr kumimoji="0" lang="zh-CN" altLang="en-US" sz="3200" b="0" i="0" u="none" strike="noStrike" kern="0" cap="none" spc="0" normalizeH="0" baseline="0" noProof="0">
              <a:ln>
                <a:noFill/>
              </a:ln>
              <a:solidFill>
                <a:schemeClr val="tx1"/>
              </a:solidFill>
              <a:effectLst/>
              <a:uLnTx/>
              <a:uFillTx/>
              <a:latin typeface="+mn-lt"/>
              <a:ea typeface="+mn-ea"/>
              <a:cs typeface="+mn-cs"/>
              <a:sym typeface="Calibri" panose="020F0502020204030204" pitchFamily="34" charset="0"/>
            </a:endParaRPr>
          </a:p>
        </p:txBody>
      </p:sp>
      <p:sp>
        <p:nvSpPr>
          <p:cNvPr id="4" name="文本占位符 3"/>
          <p:cNvSpPr>
            <a:spLocks noGrp="1"/>
          </p:cNvSpPr>
          <p:nvPr>
            <p:ph type="body" sz="half" idx="2"/>
          </p:nvPr>
        </p:nvSpPr>
        <p:spPr>
          <a:xfrm>
            <a:off x="1792288" y="4025900"/>
            <a:ext cx="5486400" cy="6032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noProof="1"/>
              <a:t>单击此处编辑母版文本样式</a:t>
            </a:r>
            <a:endParaRPr lang="zh-CN" altLang="en-US" noProof="1"/>
          </a:p>
        </p:txBody>
      </p:sp>
    </p:spTree>
  </p:cSld>
  <p:clrMapOvr>
    <a:masterClrMapping/>
  </p:clrMapOvr>
  <p:transition spd="slow">
    <p:fade/>
  </p:transition>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image" Target="../media/image5.png"/><Relationship Id="rId16" Type="http://schemas.openxmlformats.org/officeDocument/2006/relationships/image" Target="../media/image4.png"/><Relationship Id="rId15" Type="http://schemas.openxmlformats.org/officeDocument/2006/relationships/image" Target="../media/image3.png"/><Relationship Id="rId14" Type="http://schemas.openxmlformats.org/officeDocument/2006/relationships/image" Target="../media/image2.png"/><Relationship Id="rId13" Type="http://schemas.openxmlformats.org/officeDocument/2006/relationships/image" Target="../media/image1.jpeg"/><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1.xml"/><Relationship Id="rId8" Type="http://schemas.openxmlformats.org/officeDocument/2006/relationships/slideLayout" Target="../slideLayouts/slideLayout20.xml"/><Relationship Id="rId7" Type="http://schemas.openxmlformats.org/officeDocument/2006/relationships/slideLayout" Target="../slideLayouts/slideLayout19.xml"/><Relationship Id="rId6" Type="http://schemas.openxmlformats.org/officeDocument/2006/relationships/slideLayout" Target="../slideLayouts/slideLayout18.xml"/><Relationship Id="rId5" Type="http://schemas.openxmlformats.org/officeDocument/2006/relationships/slideLayout" Target="../slideLayouts/slideLayout17.xml"/><Relationship Id="rId4" Type="http://schemas.openxmlformats.org/officeDocument/2006/relationships/slideLayout" Target="../slideLayouts/slideLayout16.xml"/><Relationship Id="rId3" Type="http://schemas.openxmlformats.org/officeDocument/2006/relationships/slideLayout" Target="../slideLayouts/slideLayout15.xml"/><Relationship Id="rId2" Type="http://schemas.openxmlformats.org/officeDocument/2006/relationships/slideLayout" Target="../slideLayouts/slideLayout14.xml"/><Relationship Id="rId18" Type="http://schemas.openxmlformats.org/officeDocument/2006/relationships/theme" Target="../theme/theme2.xml"/><Relationship Id="rId17" Type="http://schemas.openxmlformats.org/officeDocument/2006/relationships/image" Target="../media/image5.png"/><Relationship Id="rId16" Type="http://schemas.openxmlformats.org/officeDocument/2006/relationships/image" Target="../media/image4.png"/><Relationship Id="rId15" Type="http://schemas.openxmlformats.org/officeDocument/2006/relationships/image" Target="../media/image3.png"/><Relationship Id="rId14" Type="http://schemas.openxmlformats.org/officeDocument/2006/relationships/image" Target="../media/image2.png"/><Relationship Id="rId13" Type="http://schemas.openxmlformats.org/officeDocument/2006/relationships/image" Target="../media/image1.jpeg"/><Relationship Id="rId12" Type="http://schemas.openxmlformats.org/officeDocument/2006/relationships/slideLayout" Target="../slideLayouts/slideLayout24.xml"/><Relationship Id="rId11" Type="http://schemas.openxmlformats.org/officeDocument/2006/relationships/slideLayout" Target="../slideLayouts/slideLayout23.xml"/><Relationship Id="rId10" Type="http://schemas.openxmlformats.org/officeDocument/2006/relationships/slideLayout" Target="../slideLayouts/slideLayout22.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0">
          <a:blip r:embed="rId13"/>
          <a:stretch>
            <a:fillRect/>
          </a:stretch>
        </a:blipFill>
        <a:effectLst/>
      </p:bgPr>
    </p:bg>
    <p:spTree>
      <p:nvGrpSpPr>
        <p:cNvPr id="1" name=""/>
        <p:cNvGrpSpPr/>
        <p:nvPr/>
      </p:nvGrpSpPr>
      <p:grpSpPr/>
      <p:sp>
        <p:nvSpPr>
          <p:cNvPr id="1026" name="标题占位符 1"/>
          <p:cNvSpPr>
            <a:spLocks noGrp="1"/>
          </p:cNvSpPr>
          <p:nvPr>
            <p:ph type="title"/>
          </p:nvPr>
        </p:nvSpPr>
        <p:spPr>
          <a:xfrm>
            <a:off x="455613" y="206375"/>
            <a:ext cx="8231187" cy="857250"/>
          </a:xfrm>
          <a:prstGeom prst="rect">
            <a:avLst/>
          </a:prstGeom>
          <a:noFill/>
          <a:ln w="9525">
            <a:noFill/>
          </a:ln>
        </p:spPr>
        <p:txBody>
          <a:bodyPr lIns="51435" tIns="25718" rIns="51435" bIns="25718" anchor="ctr" anchorCtr="0"/>
          <a:p>
            <a:pPr lvl="0"/>
            <a:r>
              <a:rPr lang="zh-CN" altLang="en-US"/>
              <a:t>单击此处编辑母版标题样式</a:t>
            </a:r>
            <a:endParaRPr lang="zh-CN" altLang="en-US"/>
          </a:p>
        </p:txBody>
      </p:sp>
      <p:sp>
        <p:nvSpPr>
          <p:cNvPr id="1027" name="文本占位符 2"/>
          <p:cNvSpPr>
            <a:spLocks noGrp="1"/>
          </p:cNvSpPr>
          <p:nvPr>
            <p:ph type="body"/>
          </p:nvPr>
        </p:nvSpPr>
        <p:spPr>
          <a:xfrm>
            <a:off x="455613" y="1200150"/>
            <a:ext cx="8231187" cy="3394075"/>
          </a:xfrm>
          <a:prstGeom prst="rect">
            <a:avLst/>
          </a:prstGeom>
          <a:noFill/>
          <a:ln w="9525">
            <a:noFill/>
          </a:ln>
        </p:spPr>
        <p:txBody>
          <a:bodyPr lIns="51435" tIns="25718" rIns="51435" bIns="25718"/>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pic>
        <p:nvPicPr>
          <p:cNvPr id="1028" name="Picture 53"/>
          <p:cNvPicPr>
            <a:picLocks noChangeAspect="1"/>
          </p:cNvPicPr>
          <p:nvPr/>
        </p:nvPicPr>
        <p:blipFill>
          <a:blip r:embed="rId14"/>
          <a:stretch>
            <a:fillRect/>
          </a:stretch>
        </p:blipFill>
        <p:spPr>
          <a:xfrm>
            <a:off x="0" y="-106362"/>
            <a:ext cx="9144000" cy="5141912"/>
          </a:xfrm>
          <a:prstGeom prst="rect">
            <a:avLst/>
          </a:prstGeom>
          <a:noFill/>
          <a:ln w="9525">
            <a:noFill/>
          </a:ln>
        </p:spPr>
      </p:pic>
      <p:pic>
        <p:nvPicPr>
          <p:cNvPr id="1029" name="Picture 6"/>
          <p:cNvPicPr>
            <a:picLocks noChangeAspect="1"/>
          </p:cNvPicPr>
          <p:nvPr/>
        </p:nvPicPr>
        <p:blipFill>
          <a:blip r:embed="rId15"/>
          <a:stretch>
            <a:fillRect/>
          </a:stretch>
        </p:blipFill>
        <p:spPr>
          <a:xfrm>
            <a:off x="0" y="-127000"/>
            <a:ext cx="9123363" cy="808038"/>
          </a:xfrm>
          <a:prstGeom prst="rect">
            <a:avLst/>
          </a:prstGeom>
          <a:noFill/>
          <a:ln w="9525">
            <a:noFill/>
          </a:ln>
        </p:spPr>
      </p:pic>
      <p:sp>
        <p:nvSpPr>
          <p:cNvPr id="1030" name="矩形 19"/>
          <p:cNvSpPr/>
          <p:nvPr/>
        </p:nvSpPr>
        <p:spPr>
          <a:xfrm>
            <a:off x="0" y="5045075"/>
            <a:ext cx="9144000" cy="98425"/>
          </a:xfrm>
          <a:prstGeom prst="rect">
            <a:avLst/>
          </a:prstGeom>
          <a:solidFill>
            <a:srgbClr val="0070C0"/>
          </a:solidFill>
          <a:ln w="9525">
            <a:noFill/>
          </a:ln>
        </p:spPr>
        <p:txBody>
          <a:bodyPr lIns="81633" tIns="40817" rIns="81633" bIns="40817" anchor="ctr" anchorCtr="0"/>
          <a:p>
            <a:pPr lvl="0" algn="ctr">
              <a:buNone/>
            </a:pPr>
            <a:endParaRPr lang="zh-CN" altLang="zh-CN" sz="1500">
              <a:solidFill>
                <a:srgbClr val="FFFFFF"/>
              </a:solidFill>
              <a:latin typeface="Calibri" panose="020F0502020204030204" pitchFamily="34" charset="0"/>
            </a:endParaRPr>
          </a:p>
        </p:txBody>
      </p:sp>
      <p:pic>
        <p:nvPicPr>
          <p:cNvPr id="1031" name="Picture 2"/>
          <p:cNvPicPr>
            <a:picLocks noChangeAspect="1"/>
          </p:cNvPicPr>
          <p:nvPr/>
        </p:nvPicPr>
        <p:blipFill>
          <a:blip r:embed="rId16"/>
          <a:stretch>
            <a:fillRect/>
          </a:stretch>
        </p:blipFill>
        <p:spPr>
          <a:xfrm>
            <a:off x="3995738" y="141288"/>
            <a:ext cx="4032250" cy="460375"/>
          </a:xfrm>
          <a:prstGeom prst="rect">
            <a:avLst/>
          </a:prstGeom>
          <a:noFill/>
          <a:ln w="9525">
            <a:noFill/>
          </a:ln>
        </p:spPr>
      </p:pic>
      <p:sp>
        <p:nvSpPr>
          <p:cNvPr id="1032" name="矩形 12"/>
          <p:cNvSpPr/>
          <p:nvPr/>
        </p:nvSpPr>
        <p:spPr>
          <a:xfrm>
            <a:off x="0" y="627063"/>
            <a:ext cx="9144000" cy="109537"/>
          </a:xfrm>
          <a:prstGeom prst="rect">
            <a:avLst/>
          </a:prstGeom>
          <a:solidFill>
            <a:srgbClr val="558ED5"/>
          </a:solidFill>
          <a:ln w="25400">
            <a:noFill/>
          </a:ln>
        </p:spPr>
        <p:txBody>
          <a:bodyPr lIns="81633" tIns="40817" rIns="81633" bIns="40817" anchor="ctr" anchorCtr="0"/>
          <a:p>
            <a:pPr lvl="0" algn="ctr">
              <a:buNone/>
            </a:pPr>
            <a:endParaRPr lang="zh-CN" altLang="zh-CN" sz="1500">
              <a:solidFill>
                <a:srgbClr val="FFFFFF"/>
              </a:solidFill>
              <a:latin typeface="Calibri" panose="020F0502020204030204" pitchFamily="34" charset="0"/>
            </a:endParaRPr>
          </a:p>
        </p:txBody>
      </p:sp>
      <p:pic>
        <p:nvPicPr>
          <p:cNvPr id="1033" name="Picture 6"/>
          <p:cNvPicPr>
            <a:picLocks noChangeAspect="1"/>
          </p:cNvPicPr>
          <p:nvPr/>
        </p:nvPicPr>
        <p:blipFill>
          <a:blip r:embed="rId17"/>
          <a:stretch>
            <a:fillRect/>
          </a:stretch>
        </p:blipFill>
        <p:spPr>
          <a:xfrm>
            <a:off x="7740650" y="33338"/>
            <a:ext cx="1293813" cy="939800"/>
          </a:xfrm>
          <a:prstGeom prst="rect">
            <a:avLst/>
          </a:prstGeom>
          <a:noFill/>
          <a:ln w="9525">
            <a:noFill/>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spd="slow">
    <p:fade/>
  </p:transition>
  <p:hf sldNum="0" hdr="0" ftr="0" dt="0"/>
  <p:txStyles>
    <p:titleStyle>
      <a:lvl1pPr algn="ctr" rtl="0" eaLnBrk="0" fontAlgn="base" hangingPunct="0">
        <a:spcBef>
          <a:spcPct val="0"/>
        </a:spcBef>
        <a:spcAft>
          <a:spcPct val="0"/>
        </a:spcAft>
        <a:defRPr sz="6900">
          <a:solidFill>
            <a:schemeClr val="tx1"/>
          </a:solidFill>
          <a:latin typeface="+mj-lt"/>
          <a:ea typeface="+mj-ea"/>
          <a:cs typeface="+mj-cs"/>
          <a:sym typeface="Calibri" panose="020F0502020204030204" pitchFamily="34" charset="0"/>
        </a:defRPr>
      </a:lvl1pPr>
      <a:lvl2pPr algn="ctr" rtl="0" eaLnBrk="0" fontAlgn="base" hangingPunct="0">
        <a:spcBef>
          <a:spcPct val="0"/>
        </a:spcBef>
        <a:spcAft>
          <a:spcPct val="0"/>
        </a:spcAft>
        <a:defRPr sz="6900">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algn="ctr" rtl="0" eaLnBrk="0" fontAlgn="base" hangingPunct="0">
        <a:spcBef>
          <a:spcPct val="0"/>
        </a:spcBef>
        <a:spcAft>
          <a:spcPct val="0"/>
        </a:spcAft>
        <a:defRPr sz="6900">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algn="ctr" rtl="0" eaLnBrk="0" fontAlgn="base" hangingPunct="0">
        <a:spcBef>
          <a:spcPct val="0"/>
        </a:spcBef>
        <a:spcAft>
          <a:spcPct val="0"/>
        </a:spcAft>
        <a:defRPr sz="6900">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algn="ctr" rtl="0" eaLnBrk="0" fontAlgn="base" hangingPunct="0">
        <a:spcBef>
          <a:spcPct val="0"/>
        </a:spcBef>
        <a:spcAft>
          <a:spcPct val="0"/>
        </a:spcAft>
        <a:defRPr sz="6900">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marL="457200" algn="ctr" rtl="0" eaLnBrk="0" fontAlgn="base" hangingPunct="0">
        <a:spcBef>
          <a:spcPct val="0"/>
        </a:spcBef>
        <a:spcAft>
          <a:spcPct val="0"/>
        </a:spcAft>
        <a:defRPr sz="6900">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marL="914400" algn="ctr" rtl="0" eaLnBrk="0" fontAlgn="base" hangingPunct="0">
        <a:spcBef>
          <a:spcPct val="0"/>
        </a:spcBef>
        <a:spcAft>
          <a:spcPct val="0"/>
        </a:spcAft>
        <a:defRPr sz="6900">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marL="1371600" algn="ctr" rtl="0" eaLnBrk="0" fontAlgn="base" hangingPunct="0">
        <a:spcBef>
          <a:spcPct val="0"/>
        </a:spcBef>
        <a:spcAft>
          <a:spcPct val="0"/>
        </a:spcAft>
        <a:defRPr sz="6900">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marL="1828800" algn="ctr" rtl="0" eaLnBrk="0" fontAlgn="base" hangingPunct="0">
        <a:spcBef>
          <a:spcPct val="0"/>
        </a:spcBef>
        <a:spcAft>
          <a:spcPct val="0"/>
        </a:spcAft>
        <a:defRPr sz="6900">
          <a:solidFill>
            <a:schemeClr val="tx1"/>
          </a:solidFill>
          <a:latin typeface="Calibri" panose="020F0502020204030204" pitchFamily="34" charset="0"/>
          <a:ea typeface="宋体" panose="02010600030101010101" pitchFamily="2" charset="-122"/>
          <a:sym typeface="Calibri" panose="020F0502020204030204" pitchFamily="34" charset="0"/>
        </a:defRPr>
      </a:lvl9pPr>
    </p:titleStyle>
    <p:bodyStyle>
      <a:lvl1pPr marL="544830" indent="-544830" algn="l" defTabSz="0" rtl="0" eaLnBrk="0" fontAlgn="base" hangingPunct="0">
        <a:spcBef>
          <a:spcPts val="150"/>
        </a:spcBef>
        <a:spcAft>
          <a:spcPct val="0"/>
        </a:spcAft>
        <a:buFont typeface="Arial" panose="020B0604020202020204" pitchFamily="34" charset="0"/>
        <a:buChar char="•"/>
        <a:defRPr sz="5000">
          <a:solidFill>
            <a:schemeClr val="tx1"/>
          </a:solidFill>
          <a:latin typeface="+mn-lt"/>
          <a:ea typeface="+mn-ea"/>
          <a:cs typeface="+mn-cs"/>
          <a:sym typeface="Calibri" panose="020F0502020204030204" pitchFamily="34" charset="0"/>
        </a:defRPr>
      </a:lvl1pPr>
      <a:lvl2pPr marL="1179830" indent="-452755" algn="l" defTabSz="0" rtl="0" eaLnBrk="0" fontAlgn="base" hangingPunct="0">
        <a:spcBef>
          <a:spcPts val="150"/>
        </a:spcBef>
        <a:spcAft>
          <a:spcPct val="0"/>
        </a:spcAft>
        <a:buFont typeface="Arial" panose="020B0604020202020204" pitchFamily="34" charset="0"/>
        <a:buChar char="–"/>
        <a:defRPr sz="4400">
          <a:solidFill>
            <a:schemeClr val="tx1"/>
          </a:solidFill>
          <a:latin typeface="+mn-lt"/>
          <a:ea typeface="+mn-ea"/>
          <a:sym typeface="Calibri" panose="020F0502020204030204" pitchFamily="34" charset="0"/>
        </a:defRPr>
      </a:lvl2pPr>
      <a:lvl3pPr marL="1814830" indent="-360680" algn="l" defTabSz="0" rtl="0" eaLnBrk="0" fontAlgn="base" hangingPunct="0">
        <a:spcBef>
          <a:spcPts val="150"/>
        </a:spcBef>
        <a:spcAft>
          <a:spcPct val="0"/>
        </a:spcAft>
        <a:buFont typeface="Arial" panose="020B0604020202020204" pitchFamily="34" charset="0"/>
        <a:buChar char="•"/>
        <a:defRPr sz="3800">
          <a:solidFill>
            <a:schemeClr val="tx1"/>
          </a:solidFill>
          <a:latin typeface="+mn-lt"/>
          <a:ea typeface="+mn-ea"/>
          <a:sym typeface="Calibri" panose="020F0502020204030204" pitchFamily="34" charset="0"/>
        </a:defRPr>
      </a:lvl3pPr>
      <a:lvl4pPr marL="2540000" indent="-361950" algn="l" defTabSz="0" rtl="0" eaLnBrk="0" fontAlgn="base" hangingPunct="0">
        <a:spcBef>
          <a:spcPts val="150"/>
        </a:spcBef>
        <a:spcAft>
          <a:spcPct val="0"/>
        </a:spcAft>
        <a:buFont typeface="Arial" panose="020B0604020202020204" pitchFamily="34" charset="0"/>
        <a:buChar char="–"/>
        <a:defRPr sz="3100">
          <a:solidFill>
            <a:schemeClr val="tx1"/>
          </a:solidFill>
          <a:latin typeface="+mn-lt"/>
          <a:ea typeface="+mn-ea"/>
          <a:sym typeface="Calibri" panose="020F0502020204030204" pitchFamily="34" charset="0"/>
        </a:defRPr>
      </a:lvl4pPr>
      <a:lvl5pPr marL="3267075" indent="-363855" algn="l" defTabSz="0" rtl="0" eaLnBrk="0" fontAlgn="base" hangingPunct="0">
        <a:spcBef>
          <a:spcPts val="150"/>
        </a:spcBef>
        <a:spcAft>
          <a:spcPct val="0"/>
        </a:spcAft>
        <a:buFont typeface="Arial" panose="020B0604020202020204" pitchFamily="34" charset="0"/>
        <a:buChar char="»"/>
        <a:defRPr sz="3100">
          <a:solidFill>
            <a:schemeClr val="tx1"/>
          </a:solidFill>
          <a:latin typeface="+mn-lt"/>
          <a:ea typeface="+mn-ea"/>
          <a:sym typeface="Calibri" panose="020F0502020204030204" pitchFamily="34" charset="0"/>
        </a:defRPr>
      </a:lvl5pPr>
      <a:lvl6pPr marL="3724275" indent="-363855" algn="l" defTabSz="0" rtl="0" eaLnBrk="0" fontAlgn="base" hangingPunct="0">
        <a:spcBef>
          <a:spcPts val="150"/>
        </a:spcBef>
        <a:spcAft>
          <a:spcPct val="0"/>
        </a:spcAft>
        <a:buFont typeface="Arial" panose="020B0604020202020204" pitchFamily="34" charset="0"/>
        <a:buChar char="»"/>
        <a:defRPr sz="3100">
          <a:solidFill>
            <a:schemeClr val="tx1"/>
          </a:solidFill>
          <a:latin typeface="+mn-lt"/>
          <a:ea typeface="+mn-ea"/>
          <a:sym typeface="Calibri" panose="020F0502020204030204" pitchFamily="34" charset="0"/>
        </a:defRPr>
      </a:lvl6pPr>
      <a:lvl7pPr marL="4181475" indent="-363855" algn="l" defTabSz="0" rtl="0" eaLnBrk="0" fontAlgn="base" hangingPunct="0">
        <a:spcBef>
          <a:spcPts val="150"/>
        </a:spcBef>
        <a:spcAft>
          <a:spcPct val="0"/>
        </a:spcAft>
        <a:buFont typeface="Arial" panose="020B0604020202020204" pitchFamily="34" charset="0"/>
        <a:buChar char="»"/>
        <a:defRPr sz="3100">
          <a:solidFill>
            <a:schemeClr val="tx1"/>
          </a:solidFill>
          <a:latin typeface="+mn-lt"/>
          <a:ea typeface="+mn-ea"/>
          <a:sym typeface="Calibri" panose="020F0502020204030204" pitchFamily="34" charset="0"/>
        </a:defRPr>
      </a:lvl7pPr>
      <a:lvl8pPr marL="4638675" indent="-363855" algn="l" defTabSz="0" rtl="0" eaLnBrk="0" fontAlgn="base" hangingPunct="0">
        <a:spcBef>
          <a:spcPts val="150"/>
        </a:spcBef>
        <a:spcAft>
          <a:spcPct val="0"/>
        </a:spcAft>
        <a:buFont typeface="Arial" panose="020B0604020202020204" pitchFamily="34" charset="0"/>
        <a:buChar char="»"/>
        <a:defRPr sz="3100">
          <a:solidFill>
            <a:schemeClr val="tx1"/>
          </a:solidFill>
          <a:latin typeface="+mn-lt"/>
          <a:ea typeface="+mn-ea"/>
          <a:sym typeface="Calibri" panose="020F0502020204030204" pitchFamily="34" charset="0"/>
        </a:defRPr>
      </a:lvl8pPr>
      <a:lvl9pPr marL="5095875" indent="-363855" algn="l" defTabSz="0" rtl="0" eaLnBrk="0" fontAlgn="base" hangingPunct="0">
        <a:spcBef>
          <a:spcPts val="150"/>
        </a:spcBef>
        <a:spcAft>
          <a:spcPct val="0"/>
        </a:spcAft>
        <a:buFont typeface="Arial" panose="020B0604020202020204" pitchFamily="34" charset="0"/>
        <a:buChar char="»"/>
        <a:defRPr sz="3100">
          <a:solidFill>
            <a:schemeClr val="tx1"/>
          </a:solidFill>
          <a:latin typeface="+mn-lt"/>
          <a:ea typeface="+mn-ea"/>
          <a:sym typeface="Calibri" panose="020F0502020204030204" pitchFamily="34" charset="0"/>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rotWithShape="0">
          <a:blip r:embed="rId13"/>
          <a:stretch>
            <a:fillRect/>
          </a:stretch>
        </a:blipFill>
        <a:effectLst/>
      </p:bgPr>
    </p:bg>
    <p:spTree>
      <p:nvGrpSpPr>
        <p:cNvPr id="1" name=""/>
        <p:cNvGrpSpPr/>
        <p:nvPr/>
      </p:nvGrpSpPr>
      <p:grpSpPr/>
      <p:sp>
        <p:nvSpPr>
          <p:cNvPr id="2050" name="标题占位符 1"/>
          <p:cNvSpPr>
            <a:spLocks noGrp="1"/>
          </p:cNvSpPr>
          <p:nvPr>
            <p:ph type="title"/>
          </p:nvPr>
        </p:nvSpPr>
        <p:spPr>
          <a:xfrm>
            <a:off x="455613" y="206375"/>
            <a:ext cx="8231187" cy="857250"/>
          </a:xfrm>
          <a:prstGeom prst="rect">
            <a:avLst/>
          </a:prstGeom>
          <a:noFill/>
          <a:ln w="9525">
            <a:noFill/>
          </a:ln>
        </p:spPr>
        <p:txBody>
          <a:bodyPr lIns="51435" tIns="25718" rIns="51435" bIns="25718" anchor="ctr" anchorCtr="0"/>
          <a:p>
            <a:pPr lvl="0"/>
            <a:r>
              <a:rPr lang="zh-CN" altLang="en-US"/>
              <a:t>单击此处编辑母版标题样式</a:t>
            </a:r>
            <a:endParaRPr lang="zh-CN" altLang="en-US"/>
          </a:p>
        </p:txBody>
      </p:sp>
      <p:sp>
        <p:nvSpPr>
          <p:cNvPr id="2051" name="文本占位符 2"/>
          <p:cNvSpPr>
            <a:spLocks noGrp="1"/>
          </p:cNvSpPr>
          <p:nvPr>
            <p:ph type="body"/>
          </p:nvPr>
        </p:nvSpPr>
        <p:spPr>
          <a:xfrm>
            <a:off x="455613" y="1200150"/>
            <a:ext cx="8231187" cy="3394075"/>
          </a:xfrm>
          <a:prstGeom prst="rect">
            <a:avLst/>
          </a:prstGeom>
          <a:noFill/>
          <a:ln w="9525">
            <a:noFill/>
          </a:ln>
        </p:spPr>
        <p:txBody>
          <a:bodyPr lIns="51435" tIns="25718" rIns="51435" bIns="25718"/>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pic>
        <p:nvPicPr>
          <p:cNvPr id="2052" name="Picture 53"/>
          <p:cNvPicPr>
            <a:picLocks noChangeAspect="1"/>
          </p:cNvPicPr>
          <p:nvPr/>
        </p:nvPicPr>
        <p:blipFill>
          <a:blip r:embed="rId14"/>
          <a:stretch>
            <a:fillRect/>
          </a:stretch>
        </p:blipFill>
        <p:spPr>
          <a:xfrm>
            <a:off x="0" y="-106362"/>
            <a:ext cx="9144000" cy="5141912"/>
          </a:xfrm>
          <a:prstGeom prst="rect">
            <a:avLst/>
          </a:prstGeom>
          <a:noFill/>
          <a:ln w="9525">
            <a:noFill/>
          </a:ln>
        </p:spPr>
      </p:pic>
      <p:pic>
        <p:nvPicPr>
          <p:cNvPr id="2053" name="Picture 6"/>
          <p:cNvPicPr>
            <a:picLocks noChangeAspect="1"/>
          </p:cNvPicPr>
          <p:nvPr/>
        </p:nvPicPr>
        <p:blipFill>
          <a:blip r:embed="rId15"/>
          <a:stretch>
            <a:fillRect/>
          </a:stretch>
        </p:blipFill>
        <p:spPr>
          <a:xfrm>
            <a:off x="0" y="-127000"/>
            <a:ext cx="9123363" cy="808038"/>
          </a:xfrm>
          <a:prstGeom prst="rect">
            <a:avLst/>
          </a:prstGeom>
          <a:noFill/>
          <a:ln w="9525">
            <a:noFill/>
          </a:ln>
        </p:spPr>
      </p:pic>
      <p:sp>
        <p:nvSpPr>
          <p:cNvPr id="2054" name="矩形 19"/>
          <p:cNvSpPr/>
          <p:nvPr/>
        </p:nvSpPr>
        <p:spPr>
          <a:xfrm>
            <a:off x="0" y="5045075"/>
            <a:ext cx="9144000" cy="98425"/>
          </a:xfrm>
          <a:prstGeom prst="rect">
            <a:avLst/>
          </a:prstGeom>
          <a:solidFill>
            <a:srgbClr val="0070C0"/>
          </a:solidFill>
          <a:ln w="9525">
            <a:noFill/>
          </a:ln>
        </p:spPr>
        <p:txBody>
          <a:bodyPr lIns="81633" tIns="40817" rIns="81633" bIns="40817" anchor="ctr" anchorCtr="0"/>
          <a:p>
            <a:pPr lvl="0" algn="ctr">
              <a:buNone/>
            </a:pPr>
            <a:endParaRPr lang="zh-CN" altLang="zh-CN" sz="1500">
              <a:solidFill>
                <a:srgbClr val="FFFFFF"/>
              </a:solidFill>
              <a:latin typeface="Calibri" panose="020F0502020204030204" pitchFamily="34" charset="0"/>
            </a:endParaRPr>
          </a:p>
        </p:txBody>
      </p:sp>
      <p:pic>
        <p:nvPicPr>
          <p:cNvPr id="2055" name="Picture 2"/>
          <p:cNvPicPr>
            <a:picLocks noChangeAspect="1"/>
          </p:cNvPicPr>
          <p:nvPr/>
        </p:nvPicPr>
        <p:blipFill>
          <a:blip r:embed="rId16"/>
          <a:stretch>
            <a:fillRect/>
          </a:stretch>
        </p:blipFill>
        <p:spPr>
          <a:xfrm>
            <a:off x="3995738" y="141288"/>
            <a:ext cx="4032250" cy="460375"/>
          </a:xfrm>
          <a:prstGeom prst="rect">
            <a:avLst/>
          </a:prstGeom>
          <a:noFill/>
          <a:ln w="9525">
            <a:noFill/>
          </a:ln>
        </p:spPr>
      </p:pic>
      <p:sp>
        <p:nvSpPr>
          <p:cNvPr id="2056" name="矩形 12"/>
          <p:cNvSpPr/>
          <p:nvPr/>
        </p:nvSpPr>
        <p:spPr>
          <a:xfrm>
            <a:off x="0" y="627063"/>
            <a:ext cx="9144000" cy="109537"/>
          </a:xfrm>
          <a:prstGeom prst="rect">
            <a:avLst/>
          </a:prstGeom>
          <a:solidFill>
            <a:srgbClr val="558ED5"/>
          </a:solidFill>
          <a:ln w="25400">
            <a:noFill/>
          </a:ln>
        </p:spPr>
        <p:txBody>
          <a:bodyPr lIns="81633" tIns="40817" rIns="81633" bIns="40817" anchor="ctr" anchorCtr="0"/>
          <a:p>
            <a:pPr lvl="0" algn="ctr">
              <a:buNone/>
            </a:pPr>
            <a:endParaRPr lang="zh-CN" altLang="zh-CN" sz="1500">
              <a:solidFill>
                <a:srgbClr val="FFFFFF"/>
              </a:solidFill>
              <a:latin typeface="Calibri" panose="020F0502020204030204" pitchFamily="34" charset="0"/>
            </a:endParaRPr>
          </a:p>
        </p:txBody>
      </p:sp>
      <p:pic>
        <p:nvPicPr>
          <p:cNvPr id="2057" name="Picture 6"/>
          <p:cNvPicPr>
            <a:picLocks noChangeAspect="1"/>
          </p:cNvPicPr>
          <p:nvPr/>
        </p:nvPicPr>
        <p:blipFill>
          <a:blip r:embed="rId17"/>
          <a:stretch>
            <a:fillRect/>
          </a:stretch>
        </p:blipFill>
        <p:spPr>
          <a:xfrm>
            <a:off x="7740650" y="33338"/>
            <a:ext cx="1293813" cy="939800"/>
          </a:xfrm>
          <a:prstGeom prst="rect">
            <a:avLst/>
          </a:prstGeom>
          <a:noFill/>
          <a:ln w="9525">
            <a:noFill/>
          </a:ln>
        </p:spPr>
      </p:pic>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ransition spd="slow">
    <p:fade/>
  </p:transition>
  <p:hf sldNum="0" hdr="0" ftr="0" dt="0"/>
  <p:txStyles>
    <p:titleStyle>
      <a:lvl1pPr algn="ctr" rtl="0" eaLnBrk="0" fontAlgn="base" hangingPunct="0">
        <a:spcBef>
          <a:spcPct val="0"/>
        </a:spcBef>
        <a:spcAft>
          <a:spcPct val="0"/>
        </a:spcAft>
        <a:defRPr sz="6900">
          <a:solidFill>
            <a:schemeClr val="tx1"/>
          </a:solidFill>
          <a:latin typeface="+mj-lt"/>
          <a:ea typeface="+mj-ea"/>
          <a:cs typeface="+mj-cs"/>
          <a:sym typeface="Calibri" panose="020F0502020204030204" pitchFamily="34" charset="0"/>
        </a:defRPr>
      </a:lvl1pPr>
      <a:lvl2pPr algn="ctr" rtl="0" eaLnBrk="0" fontAlgn="base" hangingPunct="0">
        <a:spcBef>
          <a:spcPct val="0"/>
        </a:spcBef>
        <a:spcAft>
          <a:spcPct val="0"/>
        </a:spcAft>
        <a:defRPr sz="6900">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algn="ctr" rtl="0" eaLnBrk="0" fontAlgn="base" hangingPunct="0">
        <a:spcBef>
          <a:spcPct val="0"/>
        </a:spcBef>
        <a:spcAft>
          <a:spcPct val="0"/>
        </a:spcAft>
        <a:defRPr sz="6900">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algn="ctr" rtl="0" eaLnBrk="0" fontAlgn="base" hangingPunct="0">
        <a:spcBef>
          <a:spcPct val="0"/>
        </a:spcBef>
        <a:spcAft>
          <a:spcPct val="0"/>
        </a:spcAft>
        <a:defRPr sz="6900">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algn="ctr" rtl="0" eaLnBrk="0" fontAlgn="base" hangingPunct="0">
        <a:spcBef>
          <a:spcPct val="0"/>
        </a:spcBef>
        <a:spcAft>
          <a:spcPct val="0"/>
        </a:spcAft>
        <a:defRPr sz="6900">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marL="457200" algn="ctr" rtl="0" eaLnBrk="0" fontAlgn="base" hangingPunct="0">
        <a:spcBef>
          <a:spcPct val="0"/>
        </a:spcBef>
        <a:spcAft>
          <a:spcPct val="0"/>
        </a:spcAft>
        <a:defRPr sz="6900">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marL="914400" algn="ctr" rtl="0" eaLnBrk="0" fontAlgn="base" hangingPunct="0">
        <a:spcBef>
          <a:spcPct val="0"/>
        </a:spcBef>
        <a:spcAft>
          <a:spcPct val="0"/>
        </a:spcAft>
        <a:defRPr sz="6900">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marL="1371600" algn="ctr" rtl="0" eaLnBrk="0" fontAlgn="base" hangingPunct="0">
        <a:spcBef>
          <a:spcPct val="0"/>
        </a:spcBef>
        <a:spcAft>
          <a:spcPct val="0"/>
        </a:spcAft>
        <a:defRPr sz="6900">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marL="1828800" algn="ctr" rtl="0" eaLnBrk="0" fontAlgn="base" hangingPunct="0">
        <a:spcBef>
          <a:spcPct val="0"/>
        </a:spcBef>
        <a:spcAft>
          <a:spcPct val="0"/>
        </a:spcAft>
        <a:defRPr sz="6900">
          <a:solidFill>
            <a:schemeClr val="tx1"/>
          </a:solidFill>
          <a:latin typeface="Calibri" panose="020F0502020204030204" pitchFamily="34" charset="0"/>
          <a:ea typeface="宋体" panose="02010600030101010101" pitchFamily="2" charset="-122"/>
          <a:sym typeface="Calibri" panose="020F0502020204030204" pitchFamily="34" charset="0"/>
        </a:defRPr>
      </a:lvl9pPr>
    </p:titleStyle>
    <p:bodyStyle>
      <a:lvl1pPr marL="544830" indent="-544830" algn="l" defTabSz="0" rtl="0" eaLnBrk="0" fontAlgn="base" hangingPunct="0">
        <a:spcBef>
          <a:spcPts val="150"/>
        </a:spcBef>
        <a:spcAft>
          <a:spcPct val="0"/>
        </a:spcAft>
        <a:buFont typeface="Arial" panose="020B0604020202020204" pitchFamily="34" charset="0"/>
        <a:buChar char="•"/>
        <a:defRPr sz="5000">
          <a:solidFill>
            <a:schemeClr val="tx1"/>
          </a:solidFill>
          <a:latin typeface="+mn-lt"/>
          <a:ea typeface="+mn-ea"/>
          <a:cs typeface="+mn-cs"/>
          <a:sym typeface="Calibri" panose="020F0502020204030204" pitchFamily="34" charset="0"/>
        </a:defRPr>
      </a:lvl1pPr>
      <a:lvl2pPr marL="1179830" indent="-452755" algn="l" defTabSz="0" rtl="0" eaLnBrk="0" fontAlgn="base" hangingPunct="0">
        <a:spcBef>
          <a:spcPts val="150"/>
        </a:spcBef>
        <a:spcAft>
          <a:spcPct val="0"/>
        </a:spcAft>
        <a:buFont typeface="Arial" panose="020B0604020202020204" pitchFamily="34" charset="0"/>
        <a:buChar char="–"/>
        <a:defRPr sz="4400">
          <a:solidFill>
            <a:schemeClr val="tx1"/>
          </a:solidFill>
          <a:latin typeface="+mn-lt"/>
          <a:ea typeface="+mn-ea"/>
          <a:sym typeface="Calibri" panose="020F0502020204030204" pitchFamily="34" charset="0"/>
        </a:defRPr>
      </a:lvl2pPr>
      <a:lvl3pPr marL="1814830" indent="-360680" algn="l" defTabSz="0" rtl="0" eaLnBrk="0" fontAlgn="base" hangingPunct="0">
        <a:spcBef>
          <a:spcPts val="150"/>
        </a:spcBef>
        <a:spcAft>
          <a:spcPct val="0"/>
        </a:spcAft>
        <a:buFont typeface="Arial" panose="020B0604020202020204" pitchFamily="34" charset="0"/>
        <a:buChar char="•"/>
        <a:defRPr sz="3800">
          <a:solidFill>
            <a:schemeClr val="tx1"/>
          </a:solidFill>
          <a:latin typeface="+mn-lt"/>
          <a:ea typeface="+mn-ea"/>
          <a:sym typeface="Calibri" panose="020F0502020204030204" pitchFamily="34" charset="0"/>
        </a:defRPr>
      </a:lvl3pPr>
      <a:lvl4pPr marL="2540000" indent="-361950" algn="l" defTabSz="0" rtl="0" eaLnBrk="0" fontAlgn="base" hangingPunct="0">
        <a:spcBef>
          <a:spcPts val="150"/>
        </a:spcBef>
        <a:spcAft>
          <a:spcPct val="0"/>
        </a:spcAft>
        <a:buFont typeface="Arial" panose="020B0604020202020204" pitchFamily="34" charset="0"/>
        <a:buChar char="–"/>
        <a:defRPr sz="3100">
          <a:solidFill>
            <a:schemeClr val="tx1"/>
          </a:solidFill>
          <a:latin typeface="+mn-lt"/>
          <a:ea typeface="+mn-ea"/>
          <a:sym typeface="Calibri" panose="020F0502020204030204" pitchFamily="34" charset="0"/>
        </a:defRPr>
      </a:lvl4pPr>
      <a:lvl5pPr marL="3267075" indent="-363855" algn="l" defTabSz="0" rtl="0" eaLnBrk="0" fontAlgn="base" hangingPunct="0">
        <a:spcBef>
          <a:spcPts val="150"/>
        </a:spcBef>
        <a:spcAft>
          <a:spcPct val="0"/>
        </a:spcAft>
        <a:buFont typeface="Arial" panose="020B0604020202020204" pitchFamily="34" charset="0"/>
        <a:buChar char="»"/>
        <a:defRPr sz="3100">
          <a:solidFill>
            <a:schemeClr val="tx1"/>
          </a:solidFill>
          <a:latin typeface="+mn-lt"/>
          <a:ea typeface="+mn-ea"/>
          <a:sym typeface="Calibri" panose="020F0502020204030204" pitchFamily="34" charset="0"/>
        </a:defRPr>
      </a:lvl5pPr>
      <a:lvl6pPr marL="3724275" indent="-363855" algn="l" defTabSz="0" rtl="0" eaLnBrk="0" fontAlgn="base" hangingPunct="0">
        <a:spcBef>
          <a:spcPts val="150"/>
        </a:spcBef>
        <a:spcAft>
          <a:spcPct val="0"/>
        </a:spcAft>
        <a:buFont typeface="Arial" panose="020B0604020202020204" pitchFamily="34" charset="0"/>
        <a:buChar char="»"/>
        <a:defRPr sz="3100">
          <a:solidFill>
            <a:schemeClr val="tx1"/>
          </a:solidFill>
          <a:latin typeface="+mn-lt"/>
          <a:ea typeface="+mn-ea"/>
          <a:sym typeface="Calibri" panose="020F0502020204030204" pitchFamily="34" charset="0"/>
        </a:defRPr>
      </a:lvl6pPr>
      <a:lvl7pPr marL="4181475" indent="-363855" algn="l" defTabSz="0" rtl="0" eaLnBrk="0" fontAlgn="base" hangingPunct="0">
        <a:spcBef>
          <a:spcPts val="150"/>
        </a:spcBef>
        <a:spcAft>
          <a:spcPct val="0"/>
        </a:spcAft>
        <a:buFont typeface="Arial" panose="020B0604020202020204" pitchFamily="34" charset="0"/>
        <a:buChar char="»"/>
        <a:defRPr sz="3100">
          <a:solidFill>
            <a:schemeClr val="tx1"/>
          </a:solidFill>
          <a:latin typeface="+mn-lt"/>
          <a:ea typeface="+mn-ea"/>
          <a:sym typeface="Calibri" panose="020F0502020204030204" pitchFamily="34" charset="0"/>
        </a:defRPr>
      </a:lvl7pPr>
      <a:lvl8pPr marL="4638675" indent="-363855" algn="l" defTabSz="0" rtl="0" eaLnBrk="0" fontAlgn="base" hangingPunct="0">
        <a:spcBef>
          <a:spcPts val="150"/>
        </a:spcBef>
        <a:spcAft>
          <a:spcPct val="0"/>
        </a:spcAft>
        <a:buFont typeface="Arial" panose="020B0604020202020204" pitchFamily="34" charset="0"/>
        <a:buChar char="»"/>
        <a:defRPr sz="3100">
          <a:solidFill>
            <a:schemeClr val="tx1"/>
          </a:solidFill>
          <a:latin typeface="+mn-lt"/>
          <a:ea typeface="+mn-ea"/>
          <a:sym typeface="Calibri" panose="020F0502020204030204" pitchFamily="34" charset="0"/>
        </a:defRPr>
      </a:lvl8pPr>
      <a:lvl9pPr marL="5095875" indent="-363855" algn="l" defTabSz="0" rtl="0" eaLnBrk="0" fontAlgn="base" hangingPunct="0">
        <a:spcBef>
          <a:spcPts val="150"/>
        </a:spcBef>
        <a:spcAft>
          <a:spcPct val="0"/>
        </a:spcAft>
        <a:buFont typeface="Arial" panose="020B0604020202020204" pitchFamily="34" charset="0"/>
        <a:buChar char="»"/>
        <a:defRPr sz="3100">
          <a:solidFill>
            <a:schemeClr val="tx1"/>
          </a:solidFill>
          <a:latin typeface="+mn-lt"/>
          <a:ea typeface="+mn-ea"/>
          <a:sym typeface="Calibri" panose="020F0502020204030204" pitchFamily="34" charset="0"/>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5" Type="http://schemas.openxmlformats.org/officeDocument/2006/relationships/slideLayout" Target="../slideLayouts/slideLayout12.xml"/><Relationship Id="rId4" Type="http://schemas.openxmlformats.org/officeDocument/2006/relationships/image" Target="../media/image7.png"/><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image" Target="../media/image6.pn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image" Target="../media/image7.png"/></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image" Target="../media/image7.png"/></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image" Target="../media/image7.png"/></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image" Target="../media/image7.png"/></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image" Target="../media/image7.png"/></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image" Target="../media/image7.png"/></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image" Target="../media/image7.png"/></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image" Target="../media/image7.png"/></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image" Target="../media/image7.png"/></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image" Target="../media/image7.pn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image" Target="../media/image7.png"/></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image" Target="../media/image7.png"/></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image" Target="../media/image7.png"/></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24.xml"/><Relationship Id="rId1" Type="http://schemas.openxmlformats.org/officeDocument/2006/relationships/image" Target="../media/image7.png"/></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image" Target="../media/image7.png"/></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24.xml"/><Relationship Id="rId1" Type="http://schemas.openxmlformats.org/officeDocument/2006/relationships/image" Target="../media/image7.png"/></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24.xml"/><Relationship Id="rId1" Type="http://schemas.openxmlformats.org/officeDocument/2006/relationships/image" Target="../media/image7.png"/></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24.xml"/><Relationship Id="rId1" Type="http://schemas.openxmlformats.org/officeDocument/2006/relationships/image" Target="../media/image7.png"/></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24.xml"/><Relationship Id="rId1" Type="http://schemas.openxmlformats.org/officeDocument/2006/relationships/image" Target="../media/image7.png"/></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24.xml"/><Relationship Id="rId1" Type="http://schemas.openxmlformats.org/officeDocument/2006/relationships/image" Target="../media/image7.png"/></Relationships>
</file>

<file path=ppt/slides/_rels/slide29.xml.rels><?xml version="1.0" encoding="UTF-8" standalone="yes"?>
<Relationships xmlns="http://schemas.openxmlformats.org/package/2006/relationships"><Relationship Id="rId2" Type="http://schemas.openxmlformats.org/officeDocument/2006/relationships/slideLayout" Target="../slideLayouts/slideLayout24.xml"/><Relationship Id="rId1" Type="http://schemas.openxmlformats.org/officeDocument/2006/relationships/image" Target="../media/image7.pn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image" Target="../media/image7.png"/></Relationships>
</file>

<file path=ppt/slides/_rels/slide30.xml.rels><?xml version="1.0" encoding="UTF-8" standalone="yes"?>
<Relationships xmlns="http://schemas.openxmlformats.org/package/2006/relationships"><Relationship Id="rId2" Type="http://schemas.openxmlformats.org/officeDocument/2006/relationships/slideLayout" Target="../slideLayouts/slideLayout24.xml"/><Relationship Id="rId1" Type="http://schemas.openxmlformats.org/officeDocument/2006/relationships/image" Target="../media/image7.png"/></Relationships>
</file>

<file path=ppt/slides/_rels/slide31.xml.rels><?xml version="1.0" encoding="UTF-8" standalone="yes"?>
<Relationships xmlns="http://schemas.openxmlformats.org/package/2006/relationships"><Relationship Id="rId2" Type="http://schemas.openxmlformats.org/officeDocument/2006/relationships/slideLayout" Target="../slideLayouts/slideLayout24.xml"/><Relationship Id="rId1" Type="http://schemas.openxmlformats.org/officeDocument/2006/relationships/image" Target="../media/image7.pn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image" Target="../media/image7.png"/></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image" Target="../media/image7.png"/></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image" Target="../media/image7.png"/></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image" Target="../media/image7.png"/></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image" Target="../media/image7.png"/></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p:pic>
        <p:nvPicPr>
          <p:cNvPr id="4097" name="Picture 52"/>
          <p:cNvPicPr>
            <a:picLocks noChangeAspect="1"/>
          </p:cNvPicPr>
          <p:nvPr/>
        </p:nvPicPr>
        <p:blipFill>
          <a:blip r:embed="rId1"/>
          <a:stretch>
            <a:fillRect/>
          </a:stretch>
        </p:blipFill>
        <p:spPr>
          <a:xfrm>
            <a:off x="-25400" y="347663"/>
            <a:ext cx="3695700" cy="325437"/>
          </a:xfrm>
          <a:prstGeom prst="rect">
            <a:avLst/>
          </a:prstGeom>
          <a:noFill/>
          <a:ln w="9525">
            <a:noFill/>
          </a:ln>
        </p:spPr>
      </p:pic>
      <p:pic>
        <p:nvPicPr>
          <p:cNvPr id="4098" name="Picture 2"/>
          <p:cNvPicPr>
            <a:picLocks noChangeAspect="1"/>
          </p:cNvPicPr>
          <p:nvPr/>
        </p:nvPicPr>
        <p:blipFill>
          <a:blip r:embed="rId2"/>
          <a:stretch>
            <a:fillRect/>
          </a:stretch>
        </p:blipFill>
        <p:spPr>
          <a:xfrm>
            <a:off x="5221288" y="303213"/>
            <a:ext cx="3781425" cy="433387"/>
          </a:xfrm>
          <a:prstGeom prst="rect">
            <a:avLst/>
          </a:prstGeom>
          <a:noFill/>
          <a:ln w="9525">
            <a:noFill/>
          </a:ln>
        </p:spPr>
      </p:pic>
      <p:sp>
        <p:nvSpPr>
          <p:cNvPr id="4099" name="Freeform 11"/>
          <p:cNvSpPr/>
          <p:nvPr/>
        </p:nvSpPr>
        <p:spPr>
          <a:xfrm>
            <a:off x="-33337" y="3797300"/>
            <a:ext cx="9170987" cy="1422400"/>
          </a:xfrm>
          <a:custGeom>
            <a:avLst/>
            <a:gdLst/>
            <a:ahLst/>
            <a:cxnLst>
              <a:cxn ang="0">
                <a:pos x="9170988" y="1356461"/>
              </a:cxn>
              <a:cxn ang="0">
                <a:pos x="9170988" y="0"/>
              </a:cxn>
              <a:cxn ang="0">
                <a:pos x="0" y="1007926"/>
              </a:cxn>
              <a:cxn ang="0">
                <a:pos x="0" y="1356461"/>
              </a:cxn>
              <a:cxn ang="0">
                <a:pos x="9170988" y="1356461"/>
              </a:cxn>
            </a:cxnLst>
            <a:pathLst>
              <a:path w="2932" h="151">
                <a:moveTo>
                  <a:pt x="2932" y="144"/>
                </a:moveTo>
                <a:cubicBezTo>
                  <a:pt x="2932" y="0"/>
                  <a:pt x="2932" y="0"/>
                  <a:pt x="2932" y="0"/>
                </a:cubicBezTo>
                <a:cubicBezTo>
                  <a:pt x="2207" y="115"/>
                  <a:pt x="1230" y="151"/>
                  <a:pt x="0" y="107"/>
                </a:cubicBezTo>
                <a:cubicBezTo>
                  <a:pt x="0" y="144"/>
                  <a:pt x="0" y="144"/>
                  <a:pt x="0" y="144"/>
                </a:cubicBezTo>
                <a:cubicBezTo>
                  <a:pt x="2932" y="144"/>
                  <a:pt x="2932" y="144"/>
                  <a:pt x="2932" y="144"/>
                </a:cubicBezTo>
                <a:close/>
              </a:path>
            </a:pathLst>
          </a:custGeom>
          <a:solidFill>
            <a:srgbClr val="3B79CE">
              <a:alpha val="100000"/>
            </a:srgbClr>
          </a:solidFill>
          <a:ln w="9525">
            <a:noFill/>
          </a:ln>
        </p:spPr>
        <p:txBody>
          <a:bodyPr/>
          <a:p>
            <a:endParaRPr lang="zh-CN" altLang="en-US"/>
          </a:p>
        </p:txBody>
      </p:sp>
      <p:pic>
        <p:nvPicPr>
          <p:cNvPr id="4100" name="Picture 53"/>
          <p:cNvPicPr>
            <a:picLocks noChangeAspect="1"/>
          </p:cNvPicPr>
          <p:nvPr/>
        </p:nvPicPr>
        <p:blipFill>
          <a:blip r:embed="rId3"/>
          <a:stretch>
            <a:fillRect/>
          </a:stretch>
        </p:blipFill>
        <p:spPr>
          <a:xfrm>
            <a:off x="-17145" y="-222250"/>
            <a:ext cx="9177338" cy="5251450"/>
          </a:xfrm>
          <a:prstGeom prst="rect">
            <a:avLst/>
          </a:prstGeom>
          <a:noFill/>
          <a:ln w="9525">
            <a:noFill/>
          </a:ln>
        </p:spPr>
      </p:pic>
      <p:sp>
        <p:nvSpPr>
          <p:cNvPr id="4102" name="TextBox 2"/>
          <p:cNvSpPr/>
          <p:nvPr/>
        </p:nvSpPr>
        <p:spPr>
          <a:xfrm>
            <a:off x="-107950" y="2021205"/>
            <a:ext cx="9112250" cy="1776095"/>
          </a:xfrm>
          <a:prstGeom prst="rect">
            <a:avLst/>
          </a:prstGeom>
          <a:noFill/>
          <a:ln w="9525">
            <a:noFill/>
          </a:ln>
        </p:spPr>
        <p:txBody>
          <a:bodyPr>
            <a:spAutoFit/>
          </a:bodyPr>
          <a:p>
            <a:pPr algn="ctr">
              <a:lnSpc>
                <a:spcPts val="4500"/>
              </a:lnSpc>
            </a:pPr>
            <a:r>
              <a:rPr lang="zh-CN" sz="7200" b="1">
                <a:solidFill>
                  <a:srgbClr val="0070C0"/>
                </a:solidFill>
                <a:latin typeface="微软雅黑" panose="020B0503020204020204" pitchFamily="34" charset="-122"/>
                <a:ea typeface="微软雅黑" panose="020B0503020204020204" pitchFamily="34" charset="-122"/>
                <a:sym typeface="微软雅黑" panose="020B0503020204020204" pitchFamily="34" charset="-122"/>
              </a:rPr>
              <a:t>医保政策</a:t>
            </a:r>
            <a:r>
              <a:rPr lang="zh-CN" altLang="en-US" sz="7200" b="1">
                <a:solidFill>
                  <a:srgbClr val="0070C0"/>
                </a:solidFill>
                <a:latin typeface="微软雅黑" panose="020B0503020204020204" pitchFamily="34" charset="-122"/>
                <a:ea typeface="微软雅黑" panose="020B0503020204020204" pitchFamily="34" charset="-122"/>
                <a:sym typeface="微软雅黑" panose="020B0503020204020204" pitchFamily="34" charset="-122"/>
              </a:rPr>
              <a:t>解读</a:t>
            </a:r>
            <a:endParaRPr lang="zh-CN" altLang="en-US" sz="7200" b="1">
              <a:solidFill>
                <a:srgbClr val="0070C0"/>
              </a:solidFill>
              <a:latin typeface="微软雅黑" panose="020B0503020204020204" pitchFamily="34" charset="-122"/>
              <a:ea typeface="微软雅黑" panose="020B0503020204020204" pitchFamily="34" charset="-122"/>
              <a:sym typeface="微软雅黑" panose="020B0503020204020204" pitchFamily="34" charset="-122"/>
            </a:endParaRPr>
          </a:p>
          <a:p>
            <a:pPr algn="ctr"/>
            <a:endParaRPr lang="zh-CN" altLang="en-US" sz="7200" b="1">
              <a:solidFill>
                <a:srgbClr val="0070C0"/>
              </a:solidFill>
              <a:latin typeface="微软雅黑" panose="020B0503020204020204" pitchFamily="34" charset="-122"/>
              <a:ea typeface="微软雅黑" panose="020B0503020204020204" pitchFamily="34" charset="-122"/>
              <a:sym typeface="微软雅黑" panose="020B0503020204020204" pitchFamily="34" charset="-122"/>
            </a:endParaRPr>
          </a:p>
        </p:txBody>
      </p:sp>
      <p:pic>
        <p:nvPicPr>
          <p:cNvPr id="4103" name="图片 2"/>
          <p:cNvPicPr>
            <a:picLocks noChangeAspect="1"/>
          </p:cNvPicPr>
          <p:nvPr/>
        </p:nvPicPr>
        <p:blipFill>
          <a:blip r:embed="rId4"/>
          <a:stretch>
            <a:fillRect/>
          </a:stretch>
        </p:blipFill>
        <p:spPr>
          <a:xfrm>
            <a:off x="31750" y="-25400"/>
            <a:ext cx="708025" cy="698500"/>
          </a:xfrm>
          <a:prstGeom prst="rect">
            <a:avLst/>
          </a:prstGeom>
          <a:noFill/>
          <a:ln w="9525">
            <a:noFill/>
          </a:ln>
        </p:spPr>
      </p:pic>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3553" name="直接连接符 44"/>
          <p:cNvSpPr/>
          <p:nvPr/>
        </p:nvSpPr>
        <p:spPr>
          <a:xfrm flipH="1">
            <a:off x="0" y="0"/>
            <a:ext cx="0" cy="0"/>
          </a:xfrm>
          <a:prstGeom prst="line">
            <a:avLst/>
          </a:prstGeom>
          <a:ln w="25400">
            <a:noFill/>
          </a:ln>
        </p:spPr>
      </p:sp>
      <p:sp>
        <p:nvSpPr>
          <p:cNvPr id="23554" name="直接连接符 60"/>
          <p:cNvSpPr/>
          <p:nvPr/>
        </p:nvSpPr>
        <p:spPr>
          <a:xfrm>
            <a:off x="0" y="0"/>
            <a:ext cx="0" cy="0"/>
          </a:xfrm>
          <a:prstGeom prst="line">
            <a:avLst/>
          </a:prstGeom>
          <a:ln w="25400">
            <a:noFill/>
          </a:ln>
        </p:spPr>
      </p:sp>
      <p:sp>
        <p:nvSpPr>
          <p:cNvPr id="23555" name="矩形 9"/>
          <p:cNvSpPr/>
          <p:nvPr/>
        </p:nvSpPr>
        <p:spPr>
          <a:xfrm>
            <a:off x="103188" y="139700"/>
            <a:ext cx="7891462" cy="615950"/>
          </a:xfrm>
          <a:custGeom>
            <a:avLst/>
            <a:gdLst>
              <a:gd name="txL" fmla="*/ 0 w 5306049"/>
              <a:gd name="txT" fmla="*/ 0 h 999169"/>
              <a:gd name="txR" fmla="*/ 5306049 w 5306049"/>
              <a:gd name="txB" fmla="*/ 999169 h 999169"/>
            </a:gdLst>
            <a:ahLst/>
            <a:cxnLst>
              <a:cxn ang="0">
                <a:pos x="0" y="0"/>
              </a:cxn>
              <a:cxn ang="0">
                <a:pos x="84777095" y="0"/>
              </a:cxn>
              <a:cxn ang="0">
                <a:pos x="84777095" y="1045"/>
              </a:cxn>
              <a:cxn ang="0">
                <a:pos x="0" y="1045"/>
              </a:cxn>
              <a:cxn ang="0">
                <a:pos x="0" y="0"/>
              </a:cxn>
            </a:cxnLst>
            <a:rect l="txL" t="txT" r="txR" b="txB"/>
            <a:pathLst>
              <a:path w="5306049" h="999169">
                <a:moveTo>
                  <a:pt x="0" y="0"/>
                </a:moveTo>
                <a:lnTo>
                  <a:pt x="5306049" y="0"/>
                </a:lnTo>
                <a:lnTo>
                  <a:pt x="5306049" y="999169"/>
                </a:lnTo>
                <a:lnTo>
                  <a:pt x="0" y="999169"/>
                </a:lnTo>
                <a:cubicBezTo>
                  <a:pt x="130629" y="535484"/>
                  <a:pt x="141515" y="496342"/>
                  <a:pt x="0" y="0"/>
                </a:cubicBezTo>
                <a:close/>
              </a:path>
            </a:pathLst>
          </a:custGeom>
          <a:solidFill>
            <a:srgbClr val="B9E1F5"/>
          </a:solidFill>
          <a:ln w="9525">
            <a:noFill/>
          </a:ln>
        </p:spPr>
        <p:txBody>
          <a:bodyPr lIns="81633" tIns="40817" rIns="81633" bIns="40817" anchor="ctr" anchorCtr="0"/>
          <a:p>
            <a:r>
              <a:rPr lang="zh-CN" altLang="en-US" sz="2800" b="1">
                <a:latin typeface="Calibri" panose="020F0502020204030204" pitchFamily="34" charset="0"/>
              </a:rPr>
              <a:t>  二、主要政策措施</a:t>
            </a:r>
            <a:endParaRPr lang="en-US" altLang="zh-CN" sz="2800" b="1">
              <a:solidFill>
                <a:srgbClr val="000000"/>
              </a:solidFill>
              <a:latin typeface="华文隶书" charset="-122"/>
              <a:ea typeface="华文隶书" charset="-122"/>
              <a:sym typeface="华文隶书" charset="-122"/>
            </a:endParaRPr>
          </a:p>
        </p:txBody>
      </p:sp>
      <p:sp>
        <p:nvSpPr>
          <p:cNvPr id="23556" name="文本框 1"/>
          <p:cNvSpPr/>
          <p:nvPr/>
        </p:nvSpPr>
        <p:spPr>
          <a:xfrm>
            <a:off x="171450" y="895350"/>
            <a:ext cx="8870950" cy="4160838"/>
          </a:xfrm>
          <a:prstGeom prst="rect">
            <a:avLst/>
          </a:prstGeom>
          <a:noFill/>
          <a:ln w="9525">
            <a:noFill/>
          </a:ln>
        </p:spPr>
        <p:txBody>
          <a:bodyPr/>
          <a:p>
            <a:pPr>
              <a:lnSpc>
                <a:spcPts val="3500"/>
              </a:lnSpc>
            </a:pPr>
            <a:r>
              <a:rPr lang="zh-CN" altLang="en-US" sz="2000" b="1">
                <a:latin typeface="宋体" panose="02010600030101010101" pitchFamily="2" charset="-122"/>
              </a:rPr>
              <a:t>    </a:t>
            </a:r>
            <a:endParaRPr lang="zh-CN" altLang="en-US" sz="2000" b="1">
              <a:latin typeface="宋体" panose="02010600030101010101" pitchFamily="2" charset="-122"/>
            </a:endParaRPr>
          </a:p>
          <a:p>
            <a:pPr>
              <a:lnSpc>
                <a:spcPts val="2000"/>
              </a:lnSpc>
            </a:pPr>
            <a:r>
              <a:rPr lang="zh-CN" altLang="en-US" sz="2000" b="1">
                <a:latin typeface="宋体" panose="02010600030101010101" pitchFamily="2" charset="-122"/>
              </a:rPr>
              <a:t>    </a:t>
            </a:r>
            <a:endParaRPr lang="en-US" altLang="zh-CN" sz="2000" b="1">
              <a:latin typeface="宋体" panose="02010600030101010101" pitchFamily="2" charset="-122"/>
            </a:endParaRPr>
          </a:p>
          <a:p>
            <a:pPr algn="just">
              <a:lnSpc>
                <a:spcPts val="4500"/>
              </a:lnSpc>
            </a:pPr>
            <a:r>
              <a:rPr lang="zh-CN" altLang="en-US" sz="2000">
                <a:latin typeface="宋体" panose="02010600030101010101" pitchFamily="2" charset="-122"/>
              </a:rPr>
              <a:t>    </a:t>
            </a:r>
            <a:r>
              <a:rPr lang="en-US" altLang="zh-CN" sz="2000" b="1">
                <a:latin typeface="宋体" panose="02010600030101010101" pitchFamily="2" charset="-122"/>
              </a:rPr>
              <a:t> 3.</a:t>
            </a:r>
            <a:r>
              <a:rPr lang="zh-CN" altLang="en-US" sz="2000" b="1">
                <a:latin typeface="宋体" panose="02010600030101010101" pitchFamily="2" charset="-122"/>
              </a:rPr>
              <a:t>支付比例：</a:t>
            </a:r>
            <a:r>
              <a:rPr lang="zh-CN" altLang="en-US" sz="2000">
                <a:latin typeface="宋体" panose="02010600030101010101" pitchFamily="2" charset="-122"/>
              </a:rPr>
              <a:t>在三级定点医疗机构就医的，在职职工支付比例为</a:t>
            </a:r>
            <a:r>
              <a:rPr lang="en-US" altLang="zh-CN" sz="2000">
                <a:latin typeface="宋体" panose="02010600030101010101" pitchFamily="2" charset="-122"/>
              </a:rPr>
              <a:t>50%</a:t>
            </a:r>
            <a:r>
              <a:rPr lang="zh-CN" altLang="en-US" sz="2000">
                <a:latin typeface="宋体" panose="02010600030101010101" pitchFamily="2" charset="-122"/>
              </a:rPr>
              <a:t>，退休人员支付比例为</a:t>
            </a:r>
            <a:r>
              <a:rPr lang="en-US" altLang="zh-CN" sz="2000">
                <a:latin typeface="宋体" panose="02010600030101010101" pitchFamily="2" charset="-122"/>
              </a:rPr>
              <a:t>60%</a:t>
            </a:r>
            <a:r>
              <a:rPr lang="zh-CN" altLang="en-US" sz="2000">
                <a:latin typeface="宋体" panose="02010600030101010101" pitchFamily="2" charset="-122"/>
              </a:rPr>
              <a:t>；在二级及以下定点医疗机构就医和定点零售药店购药的，在职职工支付比例为</a:t>
            </a:r>
            <a:r>
              <a:rPr lang="en-US" altLang="zh-CN" sz="2000">
                <a:latin typeface="宋体" panose="02010600030101010101" pitchFamily="2" charset="-122"/>
              </a:rPr>
              <a:t>60%</a:t>
            </a:r>
            <a:r>
              <a:rPr lang="zh-CN" altLang="en-US" sz="2000">
                <a:latin typeface="宋体" panose="02010600030101010101" pitchFamily="2" charset="-122"/>
              </a:rPr>
              <a:t>，退休人员支付比例为</a:t>
            </a:r>
            <a:r>
              <a:rPr lang="en-US" altLang="zh-CN" sz="2000">
                <a:latin typeface="宋体" panose="02010600030101010101" pitchFamily="2" charset="-122"/>
              </a:rPr>
              <a:t>70%</a:t>
            </a:r>
            <a:r>
              <a:rPr lang="zh-CN" altLang="en-US" sz="2000">
                <a:latin typeface="宋体" panose="02010600030101010101" pitchFamily="2" charset="-122"/>
              </a:rPr>
              <a:t>。</a:t>
            </a:r>
            <a:endParaRPr lang="en-US" altLang="zh-CN" sz="2000">
              <a:latin typeface="宋体" panose="02010600030101010101" pitchFamily="2" charset="-122"/>
            </a:endParaRPr>
          </a:p>
          <a:p>
            <a:pPr algn="just">
              <a:lnSpc>
                <a:spcPts val="4500"/>
              </a:lnSpc>
            </a:pPr>
            <a:r>
              <a:rPr lang="en-US" altLang="zh-CN" sz="2000">
                <a:latin typeface="宋体" panose="02010600030101010101" pitchFamily="2" charset="-122"/>
              </a:rPr>
              <a:t>    </a:t>
            </a:r>
            <a:r>
              <a:rPr lang="en-US" altLang="zh-CN" sz="2000" b="1">
                <a:latin typeface="宋体" panose="02010600030101010101" pitchFamily="2" charset="-122"/>
              </a:rPr>
              <a:t> 4.</a:t>
            </a:r>
            <a:r>
              <a:rPr lang="zh-CN" altLang="en-US" sz="2000" b="1">
                <a:latin typeface="宋体" panose="02010600030101010101" pitchFamily="2" charset="-122"/>
              </a:rPr>
              <a:t>门诊政策衔接：</a:t>
            </a:r>
            <a:r>
              <a:rPr lang="zh-CN" altLang="en-US" sz="2000">
                <a:latin typeface="宋体" panose="02010600030101010101" pitchFamily="2" charset="-122"/>
              </a:rPr>
              <a:t>参保人员享受普通门诊和门诊慢特病待遇有交叉时，优先享受门诊慢特病待遇。住院期间不再享受普通门诊和门诊慢特病待遇。</a:t>
            </a:r>
            <a:endParaRPr lang="zh-CN" altLang="en-US" sz="2000">
              <a:latin typeface="宋体" panose="02010600030101010101" pitchFamily="2" charset="-122"/>
            </a:endParaRPr>
          </a:p>
          <a:p>
            <a:pPr>
              <a:lnSpc>
                <a:spcPts val="3500"/>
              </a:lnSpc>
            </a:pPr>
            <a:endParaRPr lang="zh-CN" altLang="en-US" sz="2000" b="1">
              <a:latin typeface="宋体" panose="02010600030101010101" pitchFamily="2" charset="-122"/>
            </a:endParaRPr>
          </a:p>
          <a:p>
            <a:pPr algn="just">
              <a:lnSpc>
                <a:spcPts val="4500"/>
              </a:lnSpc>
            </a:pPr>
            <a:endParaRPr lang="zh-CN" altLang="en-US" sz="2000">
              <a:latin typeface="Calibri" panose="020F0502020204030204" pitchFamily="34" charset="0"/>
            </a:endParaRPr>
          </a:p>
          <a:p>
            <a:pPr algn="just">
              <a:lnSpc>
                <a:spcPts val="4500"/>
              </a:lnSpc>
            </a:pPr>
            <a:endParaRPr lang="zh-CN" altLang="en-US" sz="2000">
              <a:latin typeface="Calibri" panose="020F0502020204030204" pitchFamily="34" charset="0"/>
            </a:endParaRPr>
          </a:p>
          <a:p>
            <a:pPr algn="just">
              <a:lnSpc>
                <a:spcPts val="4500"/>
              </a:lnSpc>
            </a:pPr>
            <a:endParaRPr lang="zh-CN" altLang="en-US" sz="2000">
              <a:latin typeface="宋体" panose="02010600030101010101" pitchFamily="2" charset="-122"/>
            </a:endParaRPr>
          </a:p>
          <a:p>
            <a:pPr algn="just" eaLnBrk="1" hangingPunct="1">
              <a:lnSpc>
                <a:spcPts val="4500"/>
              </a:lnSpc>
            </a:pPr>
            <a:endParaRPr lang="zh-CN" altLang="en-US" sz="2000">
              <a:latin typeface="Calibri" panose="020F0502020204030204" pitchFamily="34" charset="0"/>
            </a:endParaRPr>
          </a:p>
          <a:p>
            <a:pPr eaLnBrk="1" hangingPunct="1">
              <a:lnSpc>
                <a:spcPct val="150000"/>
              </a:lnSpc>
            </a:pPr>
            <a:endParaRPr lang="zh-CN" altLang="en-US" sz="2000">
              <a:solidFill>
                <a:srgbClr val="000000"/>
              </a:solidFill>
              <a:latin typeface="MS PGothic" panose="020B0600070205080204" pitchFamily="34" charset="-128"/>
              <a:ea typeface="MS PGothic" panose="020B0600070205080204" pitchFamily="34" charset="-128"/>
              <a:sym typeface="MS PGothic" panose="020B0600070205080204" pitchFamily="34" charset="-128"/>
            </a:endParaRPr>
          </a:p>
        </p:txBody>
      </p:sp>
      <p:sp>
        <p:nvSpPr>
          <p:cNvPr id="23557" name="圆角矩形 25"/>
          <p:cNvSpPr/>
          <p:nvPr/>
        </p:nvSpPr>
        <p:spPr>
          <a:xfrm>
            <a:off x="5940425" y="1419225"/>
            <a:ext cx="1728788" cy="720725"/>
          </a:xfrm>
          <a:prstGeom prst="roundRect">
            <a:avLst>
              <a:gd name="adj" fmla="val 16667"/>
            </a:avLst>
          </a:prstGeom>
          <a:noFill/>
          <a:ln w="9525">
            <a:noFill/>
          </a:ln>
        </p:spPr>
        <p:txBody>
          <a:bodyPr>
            <a:spAutoFit/>
          </a:bodyPr>
          <a:p>
            <a:endParaRPr lang="zh-CN" altLang="zh-CN" sz="1800">
              <a:solidFill>
                <a:srgbClr val="000000"/>
              </a:solidFill>
              <a:latin typeface="Calibri" panose="020F0502020204030204" pitchFamily="34" charset="0"/>
              <a:sym typeface="宋体" panose="02010600030101010101" pitchFamily="2" charset="-122"/>
            </a:endParaRPr>
          </a:p>
        </p:txBody>
      </p:sp>
      <p:sp>
        <p:nvSpPr>
          <p:cNvPr id="23558" name="圆角矩形 27"/>
          <p:cNvSpPr/>
          <p:nvPr/>
        </p:nvSpPr>
        <p:spPr>
          <a:xfrm>
            <a:off x="5580063" y="1203325"/>
            <a:ext cx="2089150" cy="936625"/>
          </a:xfrm>
          <a:prstGeom prst="roundRect">
            <a:avLst>
              <a:gd name="adj" fmla="val 16667"/>
            </a:avLst>
          </a:prstGeom>
          <a:noFill/>
          <a:ln w="9525">
            <a:noFill/>
          </a:ln>
        </p:spPr>
        <p:txBody>
          <a:bodyPr>
            <a:spAutoFit/>
          </a:bodyPr>
          <a:p>
            <a:endParaRPr lang="zh-CN" altLang="zh-CN" sz="1800">
              <a:solidFill>
                <a:srgbClr val="000000"/>
              </a:solidFill>
              <a:latin typeface="Calibri" panose="020F0502020204030204" pitchFamily="34" charset="0"/>
              <a:sym typeface="宋体" panose="02010600030101010101" pitchFamily="2" charset="-122"/>
            </a:endParaRPr>
          </a:p>
        </p:txBody>
      </p:sp>
      <p:sp>
        <p:nvSpPr>
          <p:cNvPr id="23559" name="TextBox 7"/>
          <p:cNvSpPr/>
          <p:nvPr/>
        </p:nvSpPr>
        <p:spPr>
          <a:xfrm>
            <a:off x="660400" y="965200"/>
            <a:ext cx="7334250" cy="461963"/>
          </a:xfrm>
          <a:prstGeom prst="rect">
            <a:avLst/>
          </a:prstGeom>
          <a:gradFill rotWithShape="1">
            <a:gsLst>
              <a:gs pos="0">
                <a:srgbClr val="29869F">
                  <a:alpha val="100000"/>
                </a:srgbClr>
              </a:gs>
              <a:gs pos="79999">
                <a:srgbClr val="36B0D0">
                  <a:alpha val="100000"/>
                </a:srgbClr>
              </a:gs>
              <a:gs pos="100000">
                <a:srgbClr val="33B3D5">
                  <a:alpha val="100000"/>
                </a:srgbClr>
              </a:gs>
            </a:gsLst>
            <a:lin ang="16200000" scaled="1"/>
            <a:tileRect/>
          </a:gradFill>
          <a:ln w="9525" cap="flat" cmpd="sng">
            <a:solidFill>
              <a:srgbClr val="4BACC6"/>
            </a:solidFill>
            <a:prstDash val="solid"/>
            <a:bevel/>
            <a:headEnd type="none" w="med" len="med"/>
            <a:tailEnd type="none" w="med" len="med"/>
          </a:ln>
        </p:spPr>
        <p:txBody>
          <a:bodyPr>
            <a:spAutoFit/>
          </a:bodyPr>
          <a:p>
            <a:pPr algn="ctr"/>
            <a:r>
              <a:rPr lang="zh-CN" altLang="en-US" sz="2400" b="1">
                <a:latin typeface="Calibri" panose="020F0502020204030204" pitchFamily="34" charset="0"/>
              </a:rPr>
              <a:t>“大共济”</a:t>
            </a:r>
            <a:r>
              <a:rPr lang="en-US" altLang="zh-CN" sz="2400" b="1">
                <a:latin typeface="Calibri" panose="020F0502020204030204" pitchFamily="34" charset="0"/>
              </a:rPr>
              <a:t>——</a:t>
            </a:r>
            <a:r>
              <a:rPr lang="zh-CN" altLang="en-US" sz="2400" b="1">
                <a:latin typeface="Calibri" panose="020F0502020204030204" pitchFamily="34" charset="0"/>
              </a:rPr>
              <a:t>职工医保普通门诊费用统筹</a:t>
            </a:r>
            <a:endParaRPr lang="zh-CN" altLang="en-US" sz="2400" b="1">
              <a:latin typeface="Calibri" panose="020F0502020204030204" pitchFamily="34" charset="0"/>
            </a:endParaRPr>
          </a:p>
        </p:txBody>
      </p:sp>
      <p:pic>
        <p:nvPicPr>
          <p:cNvPr id="23560" name="图片 1"/>
          <p:cNvPicPr>
            <a:picLocks noChangeAspect="1"/>
          </p:cNvPicPr>
          <p:nvPr/>
        </p:nvPicPr>
        <p:blipFill>
          <a:blip r:embed="rId1"/>
          <a:stretch>
            <a:fillRect/>
          </a:stretch>
        </p:blipFill>
        <p:spPr>
          <a:xfrm>
            <a:off x="7096125" y="57150"/>
            <a:ext cx="709613" cy="698500"/>
          </a:xfrm>
          <a:prstGeom prst="rect">
            <a:avLst/>
          </a:prstGeom>
          <a:noFill/>
          <a:ln w="9525">
            <a:noFill/>
          </a:ln>
        </p:spPr>
      </p:pic>
    </p:spTree>
  </p:cSld>
  <p:clrMapOvr>
    <a:masterClrMapping/>
  </p:clrMapOvr>
  <p:transition>
    <p:wedg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4577" name="直接连接符 44"/>
          <p:cNvSpPr/>
          <p:nvPr/>
        </p:nvSpPr>
        <p:spPr>
          <a:xfrm flipH="1">
            <a:off x="0" y="0"/>
            <a:ext cx="0" cy="0"/>
          </a:xfrm>
          <a:prstGeom prst="line">
            <a:avLst/>
          </a:prstGeom>
          <a:ln w="25400">
            <a:noFill/>
          </a:ln>
        </p:spPr>
      </p:sp>
      <p:sp>
        <p:nvSpPr>
          <p:cNvPr id="24578" name="直接连接符 60"/>
          <p:cNvSpPr/>
          <p:nvPr/>
        </p:nvSpPr>
        <p:spPr>
          <a:xfrm>
            <a:off x="0" y="0"/>
            <a:ext cx="0" cy="0"/>
          </a:xfrm>
          <a:prstGeom prst="line">
            <a:avLst/>
          </a:prstGeom>
          <a:ln w="25400">
            <a:noFill/>
          </a:ln>
        </p:spPr>
      </p:sp>
      <p:sp>
        <p:nvSpPr>
          <p:cNvPr id="24579" name="矩形 9"/>
          <p:cNvSpPr/>
          <p:nvPr/>
        </p:nvSpPr>
        <p:spPr>
          <a:xfrm>
            <a:off x="103188" y="139700"/>
            <a:ext cx="7891462" cy="615950"/>
          </a:xfrm>
          <a:custGeom>
            <a:avLst/>
            <a:gdLst>
              <a:gd name="txL" fmla="*/ 0 w 5306049"/>
              <a:gd name="txT" fmla="*/ 0 h 999169"/>
              <a:gd name="txR" fmla="*/ 5306049 w 5306049"/>
              <a:gd name="txB" fmla="*/ 999169 h 999169"/>
            </a:gdLst>
            <a:ahLst/>
            <a:cxnLst>
              <a:cxn ang="0">
                <a:pos x="0" y="0"/>
              </a:cxn>
              <a:cxn ang="0">
                <a:pos x="84777095" y="0"/>
              </a:cxn>
              <a:cxn ang="0">
                <a:pos x="84777095" y="1045"/>
              </a:cxn>
              <a:cxn ang="0">
                <a:pos x="0" y="1045"/>
              </a:cxn>
              <a:cxn ang="0">
                <a:pos x="0" y="0"/>
              </a:cxn>
            </a:cxnLst>
            <a:rect l="txL" t="txT" r="txR" b="txB"/>
            <a:pathLst>
              <a:path w="5306049" h="999169">
                <a:moveTo>
                  <a:pt x="0" y="0"/>
                </a:moveTo>
                <a:lnTo>
                  <a:pt x="5306049" y="0"/>
                </a:lnTo>
                <a:lnTo>
                  <a:pt x="5306049" y="999169"/>
                </a:lnTo>
                <a:lnTo>
                  <a:pt x="0" y="999169"/>
                </a:lnTo>
                <a:cubicBezTo>
                  <a:pt x="130629" y="535484"/>
                  <a:pt x="141515" y="496342"/>
                  <a:pt x="0" y="0"/>
                </a:cubicBezTo>
                <a:close/>
              </a:path>
            </a:pathLst>
          </a:custGeom>
          <a:solidFill>
            <a:srgbClr val="B9E1F5"/>
          </a:solidFill>
          <a:ln w="9525">
            <a:noFill/>
          </a:ln>
        </p:spPr>
        <p:txBody>
          <a:bodyPr lIns="81633" tIns="40817" rIns="81633" bIns="40817" anchor="ctr" anchorCtr="0"/>
          <a:p>
            <a:r>
              <a:rPr lang="zh-CN" altLang="en-US" sz="2800" b="1">
                <a:latin typeface="Calibri" panose="020F0502020204030204" pitchFamily="34" charset="0"/>
              </a:rPr>
              <a:t>  二、主要政策措施</a:t>
            </a:r>
            <a:endParaRPr lang="en-US" altLang="zh-CN" sz="2800" b="1">
              <a:solidFill>
                <a:srgbClr val="000000"/>
              </a:solidFill>
              <a:latin typeface="华文隶书" charset="-122"/>
              <a:ea typeface="华文隶书" charset="-122"/>
              <a:sym typeface="华文隶书" charset="-122"/>
            </a:endParaRPr>
          </a:p>
        </p:txBody>
      </p:sp>
      <p:sp>
        <p:nvSpPr>
          <p:cNvPr id="24580" name="文本框 1"/>
          <p:cNvSpPr/>
          <p:nvPr/>
        </p:nvSpPr>
        <p:spPr>
          <a:xfrm>
            <a:off x="171450" y="895350"/>
            <a:ext cx="8870950" cy="4160838"/>
          </a:xfrm>
          <a:prstGeom prst="rect">
            <a:avLst/>
          </a:prstGeom>
          <a:noFill/>
          <a:ln w="9525">
            <a:noFill/>
          </a:ln>
        </p:spPr>
        <p:txBody>
          <a:bodyPr/>
          <a:p>
            <a:pPr>
              <a:lnSpc>
                <a:spcPts val="3500"/>
              </a:lnSpc>
            </a:pPr>
            <a:r>
              <a:rPr lang="zh-CN" altLang="en-US" sz="2000" b="1">
                <a:latin typeface="宋体" panose="02010600030101010101" pitchFamily="2" charset="-122"/>
              </a:rPr>
              <a:t>    </a:t>
            </a:r>
            <a:endParaRPr lang="zh-CN" altLang="en-US" sz="2000" b="1">
              <a:latin typeface="宋体" panose="02010600030101010101" pitchFamily="2" charset="-122"/>
            </a:endParaRPr>
          </a:p>
          <a:p>
            <a:pPr>
              <a:lnSpc>
                <a:spcPts val="2000"/>
              </a:lnSpc>
            </a:pPr>
            <a:r>
              <a:rPr lang="zh-CN" altLang="en-US" sz="2000" b="1">
                <a:latin typeface="宋体" panose="02010600030101010101" pitchFamily="2" charset="-122"/>
              </a:rPr>
              <a:t>    </a:t>
            </a:r>
            <a:endParaRPr lang="en-US" altLang="zh-CN" sz="2000" b="1">
              <a:latin typeface="宋体" panose="02010600030101010101" pitchFamily="2" charset="-122"/>
            </a:endParaRPr>
          </a:p>
          <a:p>
            <a:pPr>
              <a:lnSpc>
                <a:spcPts val="3800"/>
              </a:lnSpc>
            </a:pPr>
            <a:r>
              <a:rPr lang="en-US" altLang="zh-CN" sz="2000" b="1">
                <a:latin typeface="宋体" panose="02010600030101010101" pitchFamily="2" charset="-122"/>
              </a:rPr>
              <a:t>    5.</a:t>
            </a:r>
            <a:r>
              <a:rPr lang="zh-CN" altLang="en-US" sz="2000" b="1">
                <a:latin typeface="宋体" panose="02010600030101010101" pitchFamily="2" charset="-122"/>
              </a:rPr>
              <a:t>跨省异地就医：</a:t>
            </a:r>
            <a:r>
              <a:rPr lang="zh-CN" altLang="en-US" sz="2000">
                <a:latin typeface="宋体" panose="02010600030101010101" pitchFamily="2" charset="-122"/>
              </a:rPr>
              <a:t>参保人员在定点医疗机构门诊就医和定点零售药店购药发生的普通门诊费用跨省</a:t>
            </a:r>
            <a:r>
              <a:rPr lang="zh-CN" altLang="en-US" sz="2000" b="1">
                <a:latin typeface="宋体" panose="02010600030101010101" pitchFamily="2" charset="-122"/>
              </a:rPr>
              <a:t>直接结算时</a:t>
            </a:r>
            <a:r>
              <a:rPr lang="zh-CN" altLang="en-US" sz="2000">
                <a:latin typeface="宋体" panose="02010600030101010101" pitchFamily="2" charset="-122"/>
              </a:rPr>
              <a:t>，执行就医地规定的支付范围及有关规定（基本医疗保险药品、医疗服务项目和医用耗材等支付范围），医保基金起付标准、支付比例、最高支付限额等按本规定执行。</a:t>
            </a:r>
            <a:endParaRPr lang="zh-CN" altLang="en-US" sz="2000">
              <a:latin typeface="宋体" panose="02010600030101010101" pitchFamily="2" charset="-122"/>
            </a:endParaRPr>
          </a:p>
          <a:p>
            <a:pPr algn="just">
              <a:lnSpc>
                <a:spcPts val="3800"/>
              </a:lnSpc>
            </a:pPr>
            <a:r>
              <a:rPr lang="zh-CN" altLang="en-US" sz="2000">
                <a:latin typeface="宋体" panose="02010600030101010101" pitchFamily="2" charset="-122"/>
              </a:rPr>
              <a:t>    参保人员省外就医</a:t>
            </a:r>
            <a:r>
              <a:rPr lang="zh-CN" altLang="en-US" sz="2000" b="1">
                <a:latin typeface="宋体" panose="02010600030101010101" pitchFamily="2" charset="-122"/>
              </a:rPr>
              <a:t>未直接结算的</a:t>
            </a:r>
            <a:r>
              <a:rPr lang="zh-CN" altLang="en-US" sz="2000">
                <a:latin typeface="宋体" panose="02010600030101010101" pitchFamily="2" charset="-122"/>
              </a:rPr>
              <a:t>，在当地定点医疗机构门诊就医和定点零售药店购药发生的普通门诊费用，可凭相关资料到参保地医保经办机构报销，执行参保地目录和支付政策。</a:t>
            </a:r>
            <a:endParaRPr lang="zh-CN" altLang="en-US" sz="2000">
              <a:latin typeface="宋体" panose="02010600030101010101" pitchFamily="2" charset="-122"/>
            </a:endParaRPr>
          </a:p>
          <a:p>
            <a:pPr>
              <a:lnSpc>
                <a:spcPts val="3500"/>
              </a:lnSpc>
            </a:pPr>
            <a:endParaRPr lang="zh-CN" altLang="en-US" sz="2000" b="1">
              <a:latin typeface="宋体" panose="02010600030101010101" pitchFamily="2" charset="-122"/>
            </a:endParaRPr>
          </a:p>
          <a:p>
            <a:pPr algn="just">
              <a:lnSpc>
                <a:spcPts val="4500"/>
              </a:lnSpc>
            </a:pPr>
            <a:endParaRPr lang="zh-CN" altLang="en-US" sz="2000">
              <a:latin typeface="Calibri" panose="020F0502020204030204" pitchFamily="34" charset="0"/>
            </a:endParaRPr>
          </a:p>
          <a:p>
            <a:pPr algn="just">
              <a:lnSpc>
                <a:spcPts val="4500"/>
              </a:lnSpc>
            </a:pPr>
            <a:endParaRPr lang="zh-CN" altLang="en-US" sz="2000">
              <a:latin typeface="Calibri" panose="020F0502020204030204" pitchFamily="34" charset="0"/>
            </a:endParaRPr>
          </a:p>
          <a:p>
            <a:pPr algn="just">
              <a:lnSpc>
                <a:spcPts val="4500"/>
              </a:lnSpc>
            </a:pPr>
            <a:endParaRPr lang="zh-CN" altLang="en-US" sz="2000">
              <a:latin typeface="宋体" panose="02010600030101010101" pitchFamily="2" charset="-122"/>
            </a:endParaRPr>
          </a:p>
          <a:p>
            <a:pPr algn="just" eaLnBrk="1" hangingPunct="1">
              <a:lnSpc>
                <a:spcPts val="4500"/>
              </a:lnSpc>
            </a:pPr>
            <a:endParaRPr lang="zh-CN" altLang="en-US" sz="2000">
              <a:latin typeface="Calibri" panose="020F0502020204030204" pitchFamily="34" charset="0"/>
            </a:endParaRPr>
          </a:p>
          <a:p>
            <a:pPr eaLnBrk="1" hangingPunct="1">
              <a:lnSpc>
                <a:spcPct val="150000"/>
              </a:lnSpc>
            </a:pPr>
            <a:endParaRPr lang="zh-CN" altLang="en-US" sz="2000">
              <a:solidFill>
                <a:srgbClr val="000000"/>
              </a:solidFill>
              <a:latin typeface="MS PGothic" panose="020B0600070205080204" pitchFamily="34" charset="-128"/>
              <a:ea typeface="MS PGothic" panose="020B0600070205080204" pitchFamily="34" charset="-128"/>
              <a:sym typeface="MS PGothic" panose="020B0600070205080204" pitchFamily="34" charset="-128"/>
            </a:endParaRPr>
          </a:p>
        </p:txBody>
      </p:sp>
      <p:sp>
        <p:nvSpPr>
          <p:cNvPr id="24581" name="圆角矩形 25"/>
          <p:cNvSpPr/>
          <p:nvPr/>
        </p:nvSpPr>
        <p:spPr>
          <a:xfrm>
            <a:off x="5940425" y="1419225"/>
            <a:ext cx="1728788" cy="720725"/>
          </a:xfrm>
          <a:prstGeom prst="roundRect">
            <a:avLst>
              <a:gd name="adj" fmla="val 16667"/>
            </a:avLst>
          </a:prstGeom>
          <a:noFill/>
          <a:ln w="9525">
            <a:noFill/>
          </a:ln>
        </p:spPr>
        <p:txBody>
          <a:bodyPr>
            <a:spAutoFit/>
          </a:bodyPr>
          <a:p>
            <a:endParaRPr lang="zh-CN" altLang="zh-CN" sz="1800">
              <a:solidFill>
                <a:srgbClr val="000000"/>
              </a:solidFill>
              <a:latin typeface="Calibri" panose="020F0502020204030204" pitchFamily="34" charset="0"/>
              <a:sym typeface="宋体" panose="02010600030101010101" pitchFamily="2" charset="-122"/>
            </a:endParaRPr>
          </a:p>
        </p:txBody>
      </p:sp>
      <p:sp>
        <p:nvSpPr>
          <p:cNvPr id="24582" name="圆角矩形 27"/>
          <p:cNvSpPr/>
          <p:nvPr/>
        </p:nvSpPr>
        <p:spPr>
          <a:xfrm>
            <a:off x="5580063" y="1203325"/>
            <a:ext cx="2089150" cy="936625"/>
          </a:xfrm>
          <a:prstGeom prst="roundRect">
            <a:avLst>
              <a:gd name="adj" fmla="val 16667"/>
            </a:avLst>
          </a:prstGeom>
          <a:noFill/>
          <a:ln w="9525">
            <a:noFill/>
          </a:ln>
        </p:spPr>
        <p:txBody>
          <a:bodyPr>
            <a:spAutoFit/>
          </a:bodyPr>
          <a:p>
            <a:endParaRPr lang="zh-CN" altLang="zh-CN" sz="1800">
              <a:solidFill>
                <a:srgbClr val="000000"/>
              </a:solidFill>
              <a:latin typeface="Calibri" panose="020F0502020204030204" pitchFamily="34" charset="0"/>
              <a:sym typeface="宋体" panose="02010600030101010101" pitchFamily="2" charset="-122"/>
            </a:endParaRPr>
          </a:p>
        </p:txBody>
      </p:sp>
      <p:sp>
        <p:nvSpPr>
          <p:cNvPr id="24583" name="TextBox 7"/>
          <p:cNvSpPr/>
          <p:nvPr/>
        </p:nvSpPr>
        <p:spPr>
          <a:xfrm>
            <a:off x="660400" y="965200"/>
            <a:ext cx="7334250" cy="461963"/>
          </a:xfrm>
          <a:prstGeom prst="rect">
            <a:avLst/>
          </a:prstGeom>
          <a:gradFill rotWithShape="1">
            <a:gsLst>
              <a:gs pos="0">
                <a:srgbClr val="29869F">
                  <a:alpha val="100000"/>
                </a:srgbClr>
              </a:gs>
              <a:gs pos="79999">
                <a:srgbClr val="36B0D0">
                  <a:alpha val="100000"/>
                </a:srgbClr>
              </a:gs>
              <a:gs pos="100000">
                <a:srgbClr val="33B3D5">
                  <a:alpha val="100000"/>
                </a:srgbClr>
              </a:gs>
            </a:gsLst>
            <a:lin ang="16200000" scaled="1"/>
            <a:tileRect/>
          </a:gradFill>
          <a:ln w="9525" cap="flat" cmpd="sng">
            <a:solidFill>
              <a:srgbClr val="4BACC6"/>
            </a:solidFill>
            <a:prstDash val="solid"/>
            <a:bevel/>
            <a:headEnd type="none" w="med" len="med"/>
            <a:tailEnd type="none" w="med" len="med"/>
          </a:ln>
        </p:spPr>
        <p:txBody>
          <a:bodyPr>
            <a:spAutoFit/>
          </a:bodyPr>
          <a:p>
            <a:pPr algn="ctr"/>
            <a:r>
              <a:rPr lang="zh-CN" altLang="en-US" sz="2400" b="1">
                <a:latin typeface="Calibri" panose="020F0502020204030204" pitchFamily="34" charset="0"/>
              </a:rPr>
              <a:t>“大共济”</a:t>
            </a:r>
            <a:r>
              <a:rPr lang="en-US" altLang="zh-CN" sz="2400" b="1">
                <a:latin typeface="Calibri" panose="020F0502020204030204" pitchFamily="34" charset="0"/>
              </a:rPr>
              <a:t>——</a:t>
            </a:r>
            <a:r>
              <a:rPr lang="zh-CN" altLang="en-US" sz="2400" b="1">
                <a:latin typeface="Calibri" panose="020F0502020204030204" pitchFamily="34" charset="0"/>
              </a:rPr>
              <a:t>职工医保普通门诊费用统筹</a:t>
            </a:r>
            <a:endParaRPr lang="zh-CN" altLang="en-US" sz="2400" b="1">
              <a:latin typeface="Calibri" panose="020F0502020204030204" pitchFamily="34" charset="0"/>
            </a:endParaRPr>
          </a:p>
        </p:txBody>
      </p:sp>
      <p:pic>
        <p:nvPicPr>
          <p:cNvPr id="24584" name="图片 1"/>
          <p:cNvPicPr>
            <a:picLocks noChangeAspect="1"/>
          </p:cNvPicPr>
          <p:nvPr/>
        </p:nvPicPr>
        <p:blipFill>
          <a:blip r:embed="rId1"/>
          <a:stretch>
            <a:fillRect/>
          </a:stretch>
        </p:blipFill>
        <p:spPr>
          <a:xfrm>
            <a:off x="7081838" y="98425"/>
            <a:ext cx="709612" cy="698500"/>
          </a:xfrm>
          <a:prstGeom prst="rect">
            <a:avLst/>
          </a:prstGeom>
          <a:noFill/>
          <a:ln w="9525">
            <a:noFill/>
          </a:ln>
        </p:spPr>
      </p:pic>
    </p:spTree>
  </p:cSld>
  <p:clrMapOvr>
    <a:masterClrMapping/>
  </p:clrMapOvr>
  <p:transition>
    <p:wedg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5601" name="直接连接符 44"/>
          <p:cNvSpPr/>
          <p:nvPr/>
        </p:nvSpPr>
        <p:spPr>
          <a:xfrm flipH="1">
            <a:off x="0" y="0"/>
            <a:ext cx="0" cy="0"/>
          </a:xfrm>
          <a:prstGeom prst="line">
            <a:avLst/>
          </a:prstGeom>
          <a:ln w="25400">
            <a:noFill/>
          </a:ln>
        </p:spPr>
      </p:sp>
      <p:sp>
        <p:nvSpPr>
          <p:cNvPr id="25602" name="直接连接符 60"/>
          <p:cNvSpPr/>
          <p:nvPr/>
        </p:nvSpPr>
        <p:spPr>
          <a:xfrm>
            <a:off x="0" y="0"/>
            <a:ext cx="0" cy="0"/>
          </a:xfrm>
          <a:prstGeom prst="line">
            <a:avLst/>
          </a:prstGeom>
          <a:ln w="25400">
            <a:noFill/>
          </a:ln>
        </p:spPr>
      </p:sp>
      <p:sp>
        <p:nvSpPr>
          <p:cNvPr id="25603" name="矩形 9"/>
          <p:cNvSpPr/>
          <p:nvPr/>
        </p:nvSpPr>
        <p:spPr>
          <a:xfrm>
            <a:off x="103188" y="139700"/>
            <a:ext cx="7891462" cy="615950"/>
          </a:xfrm>
          <a:custGeom>
            <a:avLst/>
            <a:gdLst>
              <a:gd name="txL" fmla="*/ 0 w 5306049"/>
              <a:gd name="txT" fmla="*/ 0 h 999169"/>
              <a:gd name="txR" fmla="*/ 5306049 w 5306049"/>
              <a:gd name="txB" fmla="*/ 999169 h 999169"/>
            </a:gdLst>
            <a:ahLst/>
            <a:cxnLst>
              <a:cxn ang="0">
                <a:pos x="0" y="0"/>
              </a:cxn>
              <a:cxn ang="0">
                <a:pos x="84777095" y="0"/>
              </a:cxn>
              <a:cxn ang="0">
                <a:pos x="84777095" y="1045"/>
              </a:cxn>
              <a:cxn ang="0">
                <a:pos x="0" y="1045"/>
              </a:cxn>
              <a:cxn ang="0">
                <a:pos x="0" y="0"/>
              </a:cxn>
            </a:cxnLst>
            <a:rect l="txL" t="txT" r="txR" b="txB"/>
            <a:pathLst>
              <a:path w="5306049" h="999169">
                <a:moveTo>
                  <a:pt x="0" y="0"/>
                </a:moveTo>
                <a:lnTo>
                  <a:pt x="5306049" y="0"/>
                </a:lnTo>
                <a:lnTo>
                  <a:pt x="5306049" y="999169"/>
                </a:lnTo>
                <a:lnTo>
                  <a:pt x="0" y="999169"/>
                </a:lnTo>
                <a:cubicBezTo>
                  <a:pt x="130629" y="535484"/>
                  <a:pt x="141515" y="496342"/>
                  <a:pt x="0" y="0"/>
                </a:cubicBezTo>
                <a:close/>
              </a:path>
            </a:pathLst>
          </a:custGeom>
          <a:solidFill>
            <a:srgbClr val="B9E1F5"/>
          </a:solidFill>
          <a:ln w="9525">
            <a:noFill/>
          </a:ln>
        </p:spPr>
        <p:txBody>
          <a:bodyPr lIns="81633" tIns="40817" rIns="81633" bIns="40817" anchor="ctr" anchorCtr="0"/>
          <a:p>
            <a:r>
              <a:rPr lang="zh-CN" altLang="en-US" sz="2800" b="1">
                <a:latin typeface="Calibri" panose="020F0502020204030204" pitchFamily="34" charset="0"/>
              </a:rPr>
              <a:t>  二、主要政策措施</a:t>
            </a:r>
            <a:endParaRPr lang="en-US" altLang="zh-CN" sz="2800" b="1">
              <a:solidFill>
                <a:srgbClr val="000000"/>
              </a:solidFill>
              <a:latin typeface="华文隶书" charset="-122"/>
              <a:ea typeface="华文隶书" charset="-122"/>
              <a:sym typeface="华文隶书" charset="-122"/>
            </a:endParaRPr>
          </a:p>
        </p:txBody>
      </p:sp>
      <p:sp>
        <p:nvSpPr>
          <p:cNvPr id="25604" name="文本框 1"/>
          <p:cNvSpPr/>
          <p:nvPr/>
        </p:nvSpPr>
        <p:spPr>
          <a:xfrm>
            <a:off x="171450" y="895350"/>
            <a:ext cx="8870950" cy="4160838"/>
          </a:xfrm>
          <a:prstGeom prst="rect">
            <a:avLst/>
          </a:prstGeom>
          <a:noFill/>
          <a:ln w="9525">
            <a:noFill/>
          </a:ln>
        </p:spPr>
        <p:txBody>
          <a:bodyPr/>
          <a:p>
            <a:pPr>
              <a:lnSpc>
                <a:spcPts val="3500"/>
              </a:lnSpc>
            </a:pPr>
            <a:r>
              <a:rPr lang="zh-CN" altLang="en-US" sz="2000" b="1">
                <a:latin typeface="宋体" panose="02010600030101010101" pitchFamily="2" charset="-122"/>
              </a:rPr>
              <a:t>    </a:t>
            </a:r>
            <a:endParaRPr lang="zh-CN" altLang="en-US" sz="2000" b="1">
              <a:latin typeface="宋体" panose="02010600030101010101" pitchFamily="2" charset="-122"/>
            </a:endParaRPr>
          </a:p>
          <a:p>
            <a:pPr>
              <a:lnSpc>
                <a:spcPts val="2000"/>
              </a:lnSpc>
            </a:pPr>
            <a:r>
              <a:rPr lang="zh-CN" altLang="en-US" sz="2000" b="1">
                <a:latin typeface="宋体" panose="02010600030101010101" pitchFamily="2" charset="-122"/>
              </a:rPr>
              <a:t>    </a:t>
            </a:r>
            <a:endParaRPr lang="en-US" altLang="zh-CN" sz="2000" b="1">
              <a:latin typeface="宋体" panose="02010600030101010101" pitchFamily="2" charset="-122"/>
            </a:endParaRPr>
          </a:p>
          <a:p>
            <a:pPr>
              <a:lnSpc>
                <a:spcPts val="3800"/>
              </a:lnSpc>
            </a:pPr>
            <a:r>
              <a:rPr lang="en-US" altLang="zh-CN" sz="2000">
                <a:latin typeface="Calibri" panose="020F0502020204030204" pitchFamily="34" charset="0"/>
              </a:rPr>
              <a:t>         </a:t>
            </a:r>
            <a:endParaRPr lang="en-US" altLang="zh-CN" sz="2000">
              <a:latin typeface="Calibri" panose="020F0502020204030204" pitchFamily="34" charset="0"/>
            </a:endParaRPr>
          </a:p>
          <a:p>
            <a:pPr algn="just">
              <a:lnSpc>
                <a:spcPts val="3800"/>
              </a:lnSpc>
            </a:pPr>
            <a:r>
              <a:rPr lang="zh-CN" altLang="en-US" sz="2000">
                <a:latin typeface="宋体" panose="02010600030101010101" pitchFamily="2" charset="-122"/>
              </a:rPr>
              <a:t>    门诊慢特病政策继续按省医保局、省卫生健康委印发的</a:t>
            </a:r>
            <a:r>
              <a:rPr lang="en-US" altLang="zh-CN" sz="2000">
                <a:latin typeface="宋体" panose="02010600030101010101" pitchFamily="2" charset="-122"/>
              </a:rPr>
              <a:t>《</a:t>
            </a:r>
            <a:r>
              <a:rPr lang="zh-CN" altLang="en-US" sz="2000">
                <a:latin typeface="宋体" panose="02010600030101010101" pitchFamily="2" charset="-122"/>
              </a:rPr>
              <a:t>关于进一步完善基本医疗保险门诊特殊病慢性病政策的通知</a:t>
            </a:r>
            <a:r>
              <a:rPr lang="en-US" altLang="zh-CN" sz="2000">
                <a:latin typeface="宋体" panose="02010600030101010101" pitchFamily="2" charset="-122"/>
              </a:rPr>
              <a:t>》</a:t>
            </a:r>
            <a:r>
              <a:rPr lang="zh-CN" altLang="en-US" sz="2000">
                <a:latin typeface="宋体" panose="02010600030101010101" pitchFamily="2" charset="-122"/>
              </a:rPr>
              <a:t>（青医保局发</a:t>
            </a:r>
            <a:r>
              <a:rPr lang="en-US" altLang="zh-CN" sz="2000">
                <a:latin typeface="宋体" panose="02010600030101010101" pitchFamily="2" charset="-122"/>
              </a:rPr>
              <a:t>〔2020〕164</a:t>
            </a:r>
            <a:r>
              <a:rPr lang="zh-CN" altLang="en-US" sz="2000">
                <a:latin typeface="宋体" panose="02010600030101010101" pitchFamily="2" charset="-122"/>
              </a:rPr>
              <a:t>号）执行，并结合统筹基金运行情况，逐步拓展门诊慢特病病种范围。</a:t>
            </a:r>
            <a:endParaRPr lang="zh-CN" altLang="en-US" sz="2000" b="1">
              <a:latin typeface="宋体" panose="02010600030101010101" pitchFamily="2" charset="-122"/>
            </a:endParaRPr>
          </a:p>
          <a:p>
            <a:pPr algn="just">
              <a:lnSpc>
                <a:spcPts val="4500"/>
              </a:lnSpc>
            </a:pPr>
            <a:endParaRPr lang="zh-CN" altLang="en-US" sz="2000">
              <a:latin typeface="Calibri" panose="020F0502020204030204" pitchFamily="34" charset="0"/>
            </a:endParaRPr>
          </a:p>
          <a:p>
            <a:pPr algn="just">
              <a:lnSpc>
                <a:spcPts val="4500"/>
              </a:lnSpc>
            </a:pPr>
            <a:endParaRPr lang="zh-CN" altLang="en-US" sz="2000">
              <a:latin typeface="Calibri" panose="020F0502020204030204" pitchFamily="34" charset="0"/>
            </a:endParaRPr>
          </a:p>
          <a:p>
            <a:pPr algn="just">
              <a:lnSpc>
                <a:spcPts val="4500"/>
              </a:lnSpc>
            </a:pPr>
            <a:endParaRPr lang="zh-CN" altLang="en-US" sz="2000">
              <a:latin typeface="宋体" panose="02010600030101010101" pitchFamily="2" charset="-122"/>
            </a:endParaRPr>
          </a:p>
          <a:p>
            <a:pPr algn="just" eaLnBrk="1" hangingPunct="1">
              <a:lnSpc>
                <a:spcPts val="4500"/>
              </a:lnSpc>
            </a:pPr>
            <a:endParaRPr lang="zh-CN" altLang="en-US" sz="2000">
              <a:latin typeface="Calibri" panose="020F0502020204030204" pitchFamily="34" charset="0"/>
            </a:endParaRPr>
          </a:p>
          <a:p>
            <a:pPr eaLnBrk="1" hangingPunct="1">
              <a:lnSpc>
                <a:spcPct val="150000"/>
              </a:lnSpc>
            </a:pPr>
            <a:endParaRPr lang="zh-CN" altLang="en-US" sz="2000">
              <a:solidFill>
                <a:srgbClr val="000000"/>
              </a:solidFill>
              <a:latin typeface="MS PGothic" panose="020B0600070205080204" pitchFamily="34" charset="-128"/>
              <a:ea typeface="MS PGothic" panose="020B0600070205080204" pitchFamily="34" charset="-128"/>
              <a:sym typeface="MS PGothic" panose="020B0600070205080204" pitchFamily="34" charset="-128"/>
            </a:endParaRPr>
          </a:p>
        </p:txBody>
      </p:sp>
      <p:sp>
        <p:nvSpPr>
          <p:cNvPr id="25605" name="圆角矩形 25"/>
          <p:cNvSpPr/>
          <p:nvPr/>
        </p:nvSpPr>
        <p:spPr>
          <a:xfrm>
            <a:off x="5940425" y="1419225"/>
            <a:ext cx="1728788" cy="720725"/>
          </a:xfrm>
          <a:prstGeom prst="roundRect">
            <a:avLst>
              <a:gd name="adj" fmla="val 16667"/>
            </a:avLst>
          </a:prstGeom>
          <a:noFill/>
          <a:ln w="9525">
            <a:noFill/>
          </a:ln>
        </p:spPr>
        <p:txBody>
          <a:bodyPr>
            <a:spAutoFit/>
          </a:bodyPr>
          <a:p>
            <a:endParaRPr lang="zh-CN" altLang="zh-CN" sz="1800">
              <a:solidFill>
                <a:srgbClr val="000000"/>
              </a:solidFill>
              <a:latin typeface="Calibri" panose="020F0502020204030204" pitchFamily="34" charset="0"/>
              <a:sym typeface="宋体" panose="02010600030101010101" pitchFamily="2" charset="-122"/>
            </a:endParaRPr>
          </a:p>
        </p:txBody>
      </p:sp>
      <p:sp>
        <p:nvSpPr>
          <p:cNvPr id="25606" name="圆角矩形 27"/>
          <p:cNvSpPr/>
          <p:nvPr/>
        </p:nvSpPr>
        <p:spPr>
          <a:xfrm>
            <a:off x="5580063" y="1203325"/>
            <a:ext cx="2089150" cy="936625"/>
          </a:xfrm>
          <a:prstGeom prst="roundRect">
            <a:avLst>
              <a:gd name="adj" fmla="val 16667"/>
            </a:avLst>
          </a:prstGeom>
          <a:noFill/>
          <a:ln w="9525">
            <a:noFill/>
          </a:ln>
        </p:spPr>
        <p:txBody>
          <a:bodyPr>
            <a:spAutoFit/>
          </a:bodyPr>
          <a:p>
            <a:endParaRPr lang="zh-CN" altLang="zh-CN" sz="1800">
              <a:solidFill>
                <a:srgbClr val="000000"/>
              </a:solidFill>
              <a:latin typeface="Calibri" panose="020F0502020204030204" pitchFamily="34" charset="0"/>
              <a:sym typeface="宋体" panose="02010600030101010101" pitchFamily="2" charset="-122"/>
            </a:endParaRPr>
          </a:p>
        </p:txBody>
      </p:sp>
      <p:sp>
        <p:nvSpPr>
          <p:cNvPr id="25607" name="TextBox 7"/>
          <p:cNvSpPr/>
          <p:nvPr/>
        </p:nvSpPr>
        <p:spPr>
          <a:xfrm>
            <a:off x="730250" y="1131888"/>
            <a:ext cx="7334250" cy="461962"/>
          </a:xfrm>
          <a:prstGeom prst="rect">
            <a:avLst/>
          </a:prstGeom>
          <a:gradFill rotWithShape="1">
            <a:gsLst>
              <a:gs pos="0">
                <a:srgbClr val="29869F">
                  <a:alpha val="100000"/>
                </a:srgbClr>
              </a:gs>
              <a:gs pos="79999">
                <a:srgbClr val="36B0D0">
                  <a:alpha val="100000"/>
                </a:srgbClr>
              </a:gs>
              <a:gs pos="100000">
                <a:srgbClr val="33B3D5">
                  <a:alpha val="100000"/>
                </a:srgbClr>
              </a:gs>
            </a:gsLst>
            <a:lin ang="16200000" scaled="1"/>
            <a:tileRect/>
          </a:gradFill>
          <a:ln w="9525" cap="flat" cmpd="sng">
            <a:solidFill>
              <a:srgbClr val="4BACC6"/>
            </a:solidFill>
            <a:prstDash val="solid"/>
            <a:bevel/>
            <a:headEnd type="none" w="med" len="med"/>
            <a:tailEnd type="none" w="med" len="med"/>
          </a:ln>
        </p:spPr>
        <p:txBody>
          <a:bodyPr>
            <a:spAutoFit/>
          </a:bodyPr>
          <a:p>
            <a:r>
              <a:rPr lang="zh-CN" altLang="en-US" sz="2400" b="1">
                <a:latin typeface="Calibri" panose="020F0502020204030204" pitchFamily="34" charset="0"/>
              </a:rPr>
              <a:t>“大共济”</a:t>
            </a:r>
            <a:r>
              <a:rPr lang="en-US" altLang="zh-CN" sz="2400" b="1">
                <a:latin typeface="Calibri" panose="020F0502020204030204" pitchFamily="34" charset="0"/>
              </a:rPr>
              <a:t>——</a:t>
            </a:r>
            <a:r>
              <a:rPr lang="zh-CN" altLang="en-US" sz="2400" b="1">
                <a:latin typeface="Calibri" panose="020F0502020204030204" pitchFamily="34" charset="0"/>
              </a:rPr>
              <a:t>职工医保门诊慢性病特殊病费用统筹</a:t>
            </a:r>
            <a:endParaRPr lang="zh-CN" altLang="en-US" sz="2400" b="1">
              <a:latin typeface="Calibri" panose="020F0502020204030204" pitchFamily="34" charset="0"/>
            </a:endParaRPr>
          </a:p>
        </p:txBody>
      </p:sp>
      <p:pic>
        <p:nvPicPr>
          <p:cNvPr id="25608" name="图片 1"/>
          <p:cNvPicPr>
            <a:picLocks noChangeAspect="1"/>
          </p:cNvPicPr>
          <p:nvPr/>
        </p:nvPicPr>
        <p:blipFill>
          <a:blip r:embed="rId1"/>
          <a:stretch>
            <a:fillRect/>
          </a:stretch>
        </p:blipFill>
        <p:spPr>
          <a:xfrm>
            <a:off x="7096125" y="98425"/>
            <a:ext cx="709613" cy="698500"/>
          </a:xfrm>
          <a:prstGeom prst="rect">
            <a:avLst/>
          </a:prstGeom>
          <a:noFill/>
          <a:ln w="9525">
            <a:noFill/>
          </a:ln>
        </p:spPr>
      </p:pic>
    </p:spTree>
  </p:cSld>
  <p:clrMapOvr>
    <a:masterClrMapping/>
  </p:clrMapOvr>
  <p:transition>
    <p:wedg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6625" name="直接连接符 44"/>
          <p:cNvSpPr/>
          <p:nvPr/>
        </p:nvSpPr>
        <p:spPr>
          <a:xfrm flipH="1">
            <a:off x="0" y="0"/>
            <a:ext cx="0" cy="0"/>
          </a:xfrm>
          <a:prstGeom prst="line">
            <a:avLst/>
          </a:prstGeom>
          <a:ln w="25400">
            <a:noFill/>
          </a:ln>
        </p:spPr>
      </p:sp>
      <p:sp>
        <p:nvSpPr>
          <p:cNvPr id="26626" name="直接连接符 60"/>
          <p:cNvSpPr/>
          <p:nvPr/>
        </p:nvSpPr>
        <p:spPr>
          <a:xfrm>
            <a:off x="0" y="0"/>
            <a:ext cx="0" cy="0"/>
          </a:xfrm>
          <a:prstGeom prst="line">
            <a:avLst/>
          </a:prstGeom>
          <a:ln w="25400">
            <a:noFill/>
          </a:ln>
        </p:spPr>
      </p:sp>
      <p:sp>
        <p:nvSpPr>
          <p:cNvPr id="26627" name="矩形 9"/>
          <p:cNvSpPr/>
          <p:nvPr/>
        </p:nvSpPr>
        <p:spPr>
          <a:xfrm>
            <a:off x="103188" y="139700"/>
            <a:ext cx="7891462" cy="615950"/>
          </a:xfrm>
          <a:custGeom>
            <a:avLst/>
            <a:gdLst>
              <a:gd name="txL" fmla="*/ 0 w 5306049"/>
              <a:gd name="txT" fmla="*/ 0 h 999169"/>
              <a:gd name="txR" fmla="*/ 5306049 w 5306049"/>
              <a:gd name="txB" fmla="*/ 999169 h 999169"/>
            </a:gdLst>
            <a:ahLst/>
            <a:cxnLst>
              <a:cxn ang="0">
                <a:pos x="0" y="0"/>
              </a:cxn>
              <a:cxn ang="0">
                <a:pos x="84777095" y="0"/>
              </a:cxn>
              <a:cxn ang="0">
                <a:pos x="84777095" y="1045"/>
              </a:cxn>
              <a:cxn ang="0">
                <a:pos x="0" y="1045"/>
              </a:cxn>
              <a:cxn ang="0">
                <a:pos x="0" y="0"/>
              </a:cxn>
            </a:cxnLst>
            <a:rect l="txL" t="txT" r="txR" b="txB"/>
            <a:pathLst>
              <a:path w="5306049" h="999169">
                <a:moveTo>
                  <a:pt x="0" y="0"/>
                </a:moveTo>
                <a:lnTo>
                  <a:pt x="5306049" y="0"/>
                </a:lnTo>
                <a:lnTo>
                  <a:pt x="5306049" y="999169"/>
                </a:lnTo>
                <a:lnTo>
                  <a:pt x="0" y="999169"/>
                </a:lnTo>
                <a:cubicBezTo>
                  <a:pt x="130629" y="535484"/>
                  <a:pt x="141515" y="496342"/>
                  <a:pt x="0" y="0"/>
                </a:cubicBezTo>
                <a:close/>
              </a:path>
            </a:pathLst>
          </a:custGeom>
          <a:solidFill>
            <a:srgbClr val="B9E1F5"/>
          </a:solidFill>
          <a:ln w="9525">
            <a:noFill/>
          </a:ln>
        </p:spPr>
        <p:txBody>
          <a:bodyPr lIns="81633" tIns="40817" rIns="81633" bIns="40817" anchor="ctr" anchorCtr="0"/>
          <a:p>
            <a:r>
              <a:rPr lang="zh-CN" altLang="en-US" sz="2800" b="1">
                <a:latin typeface="Calibri" panose="020F0502020204030204" pitchFamily="34" charset="0"/>
              </a:rPr>
              <a:t>  二、主要政策措施</a:t>
            </a:r>
            <a:endParaRPr lang="en-US" altLang="zh-CN" sz="2800" b="1">
              <a:solidFill>
                <a:srgbClr val="000000"/>
              </a:solidFill>
              <a:latin typeface="华文隶书" charset="-122"/>
              <a:ea typeface="华文隶书" charset="-122"/>
              <a:sym typeface="华文隶书" charset="-122"/>
            </a:endParaRPr>
          </a:p>
        </p:txBody>
      </p:sp>
      <p:sp>
        <p:nvSpPr>
          <p:cNvPr id="26628" name="文本框 1"/>
          <p:cNvSpPr/>
          <p:nvPr/>
        </p:nvSpPr>
        <p:spPr>
          <a:xfrm>
            <a:off x="171450" y="895350"/>
            <a:ext cx="8870950" cy="4160838"/>
          </a:xfrm>
          <a:prstGeom prst="rect">
            <a:avLst/>
          </a:prstGeom>
          <a:noFill/>
          <a:ln w="9525">
            <a:noFill/>
          </a:ln>
        </p:spPr>
        <p:txBody>
          <a:bodyPr/>
          <a:p>
            <a:pPr>
              <a:lnSpc>
                <a:spcPts val="3500"/>
              </a:lnSpc>
            </a:pPr>
            <a:r>
              <a:rPr lang="zh-CN" altLang="en-US" sz="2000" b="1">
                <a:latin typeface="宋体" panose="02010600030101010101" pitchFamily="2" charset="-122"/>
              </a:rPr>
              <a:t>    </a:t>
            </a:r>
            <a:endParaRPr lang="zh-CN" altLang="en-US" sz="2000" b="1">
              <a:latin typeface="宋体" panose="02010600030101010101" pitchFamily="2" charset="-122"/>
            </a:endParaRPr>
          </a:p>
          <a:p>
            <a:pPr>
              <a:lnSpc>
                <a:spcPts val="2000"/>
              </a:lnSpc>
            </a:pPr>
            <a:r>
              <a:rPr lang="zh-CN" altLang="en-US" sz="2000" b="1">
                <a:latin typeface="宋体" panose="02010600030101010101" pitchFamily="2" charset="-122"/>
              </a:rPr>
              <a:t>    </a:t>
            </a:r>
            <a:endParaRPr lang="en-US" altLang="zh-CN" sz="2000" b="1">
              <a:latin typeface="宋体" panose="02010600030101010101" pitchFamily="2" charset="-122"/>
            </a:endParaRPr>
          </a:p>
          <a:p>
            <a:pPr algn="just">
              <a:lnSpc>
                <a:spcPts val="4200"/>
              </a:lnSpc>
            </a:pPr>
            <a:r>
              <a:rPr lang="en-US" altLang="zh-CN" sz="2000">
                <a:latin typeface="宋体" panose="02010600030101010101" pitchFamily="2" charset="-122"/>
              </a:rPr>
              <a:t>   ·</a:t>
            </a:r>
            <a:r>
              <a:rPr lang="zh-CN" altLang="en-US" sz="2000">
                <a:latin typeface="宋体" panose="02010600030101010101" pitchFamily="2" charset="-122"/>
              </a:rPr>
              <a:t>医保特殊药品指国家谈判药品和</a:t>
            </a:r>
            <a:r>
              <a:rPr lang="en-US" altLang="zh-CN" sz="2000">
                <a:latin typeface="宋体" panose="02010600030101010101" pitchFamily="2" charset="-122"/>
              </a:rPr>
              <a:t>《</a:t>
            </a:r>
            <a:r>
              <a:rPr lang="zh-CN" altLang="en-US" sz="2000">
                <a:latin typeface="宋体" panose="02010600030101010101" pitchFamily="2" charset="-122"/>
              </a:rPr>
              <a:t>青海省基本医疗保险工伤保险和生育保险药品目录</a:t>
            </a:r>
            <a:r>
              <a:rPr lang="en-US" altLang="zh-CN" sz="2000">
                <a:latin typeface="宋体" panose="02010600030101010101" pitchFamily="2" charset="-122"/>
              </a:rPr>
              <a:t>》</a:t>
            </a:r>
            <a:r>
              <a:rPr lang="zh-CN" altLang="en-US" sz="2000">
                <a:latin typeface="宋体" panose="02010600030101010101" pitchFamily="2" charset="-122"/>
              </a:rPr>
              <a:t>中抗肿瘤靶向药品，并实施动态调整。</a:t>
            </a:r>
            <a:endParaRPr lang="zh-CN" altLang="en-US" sz="2000">
              <a:latin typeface="宋体" panose="02010600030101010101" pitchFamily="2" charset="-122"/>
            </a:endParaRPr>
          </a:p>
          <a:p>
            <a:pPr algn="just">
              <a:lnSpc>
                <a:spcPts val="4200"/>
              </a:lnSpc>
            </a:pPr>
            <a:r>
              <a:rPr lang="zh-CN" altLang="en-US" sz="2000">
                <a:latin typeface="宋体" panose="02010600030101010101" pitchFamily="2" charset="-122"/>
              </a:rPr>
              <a:t>   </a:t>
            </a:r>
            <a:r>
              <a:rPr lang="en-US" altLang="zh-CN" sz="2000">
                <a:latin typeface="宋体" panose="02010600030101010101" pitchFamily="2" charset="-122"/>
              </a:rPr>
              <a:t>·</a:t>
            </a:r>
            <a:r>
              <a:rPr lang="zh-CN" altLang="en-US" sz="2000">
                <a:latin typeface="宋体" panose="02010600030101010101" pitchFamily="2" charset="-122"/>
              </a:rPr>
              <a:t>特殊药品实行定医疗机构、定责任医师和定零售药店的“三定”管理。</a:t>
            </a:r>
            <a:endParaRPr lang="zh-CN" altLang="en-US" sz="2000">
              <a:latin typeface="宋体" panose="02010600030101010101" pitchFamily="2" charset="-122"/>
            </a:endParaRPr>
          </a:p>
          <a:p>
            <a:pPr algn="just">
              <a:lnSpc>
                <a:spcPts val="4200"/>
              </a:lnSpc>
            </a:pPr>
            <a:r>
              <a:rPr lang="zh-CN" altLang="en-US" sz="2000">
                <a:latin typeface="宋体" panose="02010600030101010101" pitchFamily="2" charset="-122"/>
              </a:rPr>
              <a:t>   </a:t>
            </a:r>
            <a:r>
              <a:rPr lang="en-US" altLang="zh-CN" sz="2000">
                <a:latin typeface="宋体" panose="02010600030101010101" pitchFamily="2" charset="-122"/>
              </a:rPr>
              <a:t>·</a:t>
            </a:r>
            <a:r>
              <a:rPr lang="zh-CN" altLang="en-US" sz="2000">
                <a:latin typeface="宋体" panose="02010600030101010101" pitchFamily="2" charset="-122"/>
              </a:rPr>
              <a:t>推进特殊药品通过定点医疗机构和定点零售药店两个渠道供应保障的“双通道”管理机制，提高谈判药品的可及性。</a:t>
            </a:r>
            <a:endParaRPr lang="zh-CN" altLang="en-US" sz="2000">
              <a:latin typeface="宋体" panose="02010600030101010101" pitchFamily="2" charset="-122"/>
            </a:endParaRPr>
          </a:p>
          <a:p>
            <a:pPr algn="just">
              <a:lnSpc>
                <a:spcPts val="4200"/>
              </a:lnSpc>
            </a:pPr>
            <a:r>
              <a:rPr lang="zh-CN" altLang="en-US" sz="2000">
                <a:latin typeface="宋体" panose="02010600030101010101" pitchFamily="2" charset="-122"/>
              </a:rPr>
              <a:t>   </a:t>
            </a:r>
            <a:r>
              <a:rPr lang="en-US" altLang="zh-CN" sz="2000">
                <a:latin typeface="宋体" panose="02010600030101010101" pitchFamily="2" charset="-122"/>
              </a:rPr>
              <a:t>·</a:t>
            </a:r>
            <a:r>
              <a:rPr lang="zh-CN" altLang="en-US" sz="2000">
                <a:latin typeface="宋体" panose="02010600030101010101" pitchFamily="2" charset="-122"/>
              </a:rPr>
              <a:t>门诊慢特病用药与特殊药品有交叉时，执行特殊药品政策。</a:t>
            </a:r>
            <a:endParaRPr lang="zh-CN" altLang="en-US" sz="2000" b="1">
              <a:latin typeface="宋体" panose="02010600030101010101" pitchFamily="2" charset="-122"/>
            </a:endParaRPr>
          </a:p>
          <a:p>
            <a:pPr algn="just">
              <a:lnSpc>
                <a:spcPts val="4500"/>
              </a:lnSpc>
            </a:pPr>
            <a:endParaRPr lang="zh-CN" altLang="en-US" sz="2000">
              <a:latin typeface="Calibri" panose="020F0502020204030204" pitchFamily="34" charset="0"/>
            </a:endParaRPr>
          </a:p>
          <a:p>
            <a:pPr algn="just">
              <a:lnSpc>
                <a:spcPts val="4500"/>
              </a:lnSpc>
            </a:pPr>
            <a:endParaRPr lang="zh-CN" altLang="en-US" sz="2000">
              <a:latin typeface="Calibri" panose="020F0502020204030204" pitchFamily="34" charset="0"/>
            </a:endParaRPr>
          </a:p>
          <a:p>
            <a:pPr algn="just">
              <a:lnSpc>
                <a:spcPts val="4500"/>
              </a:lnSpc>
            </a:pPr>
            <a:endParaRPr lang="zh-CN" altLang="en-US" sz="2000">
              <a:latin typeface="宋体" panose="02010600030101010101" pitchFamily="2" charset="-122"/>
            </a:endParaRPr>
          </a:p>
          <a:p>
            <a:pPr algn="just" eaLnBrk="1" hangingPunct="1">
              <a:lnSpc>
                <a:spcPts val="4500"/>
              </a:lnSpc>
            </a:pPr>
            <a:endParaRPr lang="zh-CN" altLang="en-US" sz="2000">
              <a:latin typeface="Calibri" panose="020F0502020204030204" pitchFamily="34" charset="0"/>
            </a:endParaRPr>
          </a:p>
          <a:p>
            <a:pPr eaLnBrk="1" hangingPunct="1">
              <a:lnSpc>
                <a:spcPct val="150000"/>
              </a:lnSpc>
            </a:pPr>
            <a:endParaRPr lang="zh-CN" altLang="en-US" sz="2000">
              <a:solidFill>
                <a:srgbClr val="000000"/>
              </a:solidFill>
              <a:latin typeface="MS PGothic" panose="020B0600070205080204" pitchFamily="34" charset="-128"/>
              <a:ea typeface="MS PGothic" panose="020B0600070205080204" pitchFamily="34" charset="-128"/>
              <a:sym typeface="MS PGothic" panose="020B0600070205080204" pitchFamily="34" charset="-128"/>
            </a:endParaRPr>
          </a:p>
        </p:txBody>
      </p:sp>
      <p:sp>
        <p:nvSpPr>
          <p:cNvPr id="26629" name="圆角矩形 25"/>
          <p:cNvSpPr/>
          <p:nvPr/>
        </p:nvSpPr>
        <p:spPr>
          <a:xfrm>
            <a:off x="5940425" y="1419225"/>
            <a:ext cx="1728788" cy="720725"/>
          </a:xfrm>
          <a:prstGeom prst="roundRect">
            <a:avLst>
              <a:gd name="adj" fmla="val 16667"/>
            </a:avLst>
          </a:prstGeom>
          <a:noFill/>
          <a:ln w="9525">
            <a:noFill/>
          </a:ln>
        </p:spPr>
        <p:txBody>
          <a:bodyPr>
            <a:spAutoFit/>
          </a:bodyPr>
          <a:p>
            <a:endParaRPr lang="zh-CN" altLang="zh-CN" sz="1800">
              <a:solidFill>
                <a:srgbClr val="000000"/>
              </a:solidFill>
              <a:latin typeface="Calibri" panose="020F0502020204030204" pitchFamily="34" charset="0"/>
              <a:sym typeface="宋体" panose="02010600030101010101" pitchFamily="2" charset="-122"/>
            </a:endParaRPr>
          </a:p>
        </p:txBody>
      </p:sp>
      <p:sp>
        <p:nvSpPr>
          <p:cNvPr id="26630" name="圆角矩形 27"/>
          <p:cNvSpPr/>
          <p:nvPr/>
        </p:nvSpPr>
        <p:spPr>
          <a:xfrm>
            <a:off x="5580063" y="1203325"/>
            <a:ext cx="2089150" cy="936625"/>
          </a:xfrm>
          <a:prstGeom prst="roundRect">
            <a:avLst>
              <a:gd name="adj" fmla="val 16667"/>
            </a:avLst>
          </a:prstGeom>
          <a:noFill/>
          <a:ln w="9525">
            <a:noFill/>
          </a:ln>
        </p:spPr>
        <p:txBody>
          <a:bodyPr>
            <a:spAutoFit/>
          </a:bodyPr>
          <a:p>
            <a:endParaRPr lang="zh-CN" altLang="zh-CN" sz="1800">
              <a:solidFill>
                <a:srgbClr val="000000"/>
              </a:solidFill>
              <a:latin typeface="Calibri" panose="020F0502020204030204" pitchFamily="34" charset="0"/>
              <a:sym typeface="宋体" panose="02010600030101010101" pitchFamily="2" charset="-122"/>
            </a:endParaRPr>
          </a:p>
        </p:txBody>
      </p:sp>
      <p:sp>
        <p:nvSpPr>
          <p:cNvPr id="26631" name="TextBox 7"/>
          <p:cNvSpPr/>
          <p:nvPr/>
        </p:nvSpPr>
        <p:spPr>
          <a:xfrm>
            <a:off x="939800" y="1131888"/>
            <a:ext cx="6775450" cy="461962"/>
          </a:xfrm>
          <a:prstGeom prst="rect">
            <a:avLst/>
          </a:prstGeom>
          <a:gradFill rotWithShape="1">
            <a:gsLst>
              <a:gs pos="0">
                <a:srgbClr val="29869F">
                  <a:alpha val="100000"/>
                </a:srgbClr>
              </a:gs>
              <a:gs pos="79999">
                <a:srgbClr val="36B0D0">
                  <a:alpha val="100000"/>
                </a:srgbClr>
              </a:gs>
              <a:gs pos="100000">
                <a:srgbClr val="33B3D5">
                  <a:alpha val="100000"/>
                </a:srgbClr>
              </a:gs>
            </a:gsLst>
            <a:lin ang="16200000" scaled="1"/>
            <a:tileRect/>
          </a:gradFill>
          <a:ln w="9525" cap="flat" cmpd="sng">
            <a:solidFill>
              <a:srgbClr val="4BACC6"/>
            </a:solidFill>
            <a:prstDash val="solid"/>
            <a:bevel/>
            <a:headEnd type="none" w="med" len="med"/>
            <a:tailEnd type="none" w="med" len="med"/>
          </a:ln>
        </p:spPr>
        <p:txBody>
          <a:bodyPr>
            <a:spAutoFit/>
          </a:bodyPr>
          <a:p>
            <a:r>
              <a:rPr lang="zh-CN" altLang="en-US" sz="2400" b="1">
                <a:latin typeface="Calibri" panose="020F0502020204030204" pitchFamily="34" charset="0"/>
              </a:rPr>
              <a:t>“大共济”</a:t>
            </a:r>
            <a:r>
              <a:rPr lang="en-US" altLang="zh-CN" sz="2400" b="1">
                <a:latin typeface="Calibri" panose="020F0502020204030204" pitchFamily="34" charset="0"/>
              </a:rPr>
              <a:t>——</a:t>
            </a:r>
            <a:r>
              <a:rPr lang="zh-CN" altLang="en-US" sz="2400" b="1">
                <a:latin typeface="Calibri" panose="020F0502020204030204" pitchFamily="34" charset="0"/>
              </a:rPr>
              <a:t>基本医疗保险门诊特殊药品使用</a:t>
            </a:r>
            <a:endParaRPr lang="zh-CN" altLang="en-US" sz="2400" b="1">
              <a:latin typeface="Calibri" panose="020F0502020204030204" pitchFamily="34" charset="0"/>
            </a:endParaRPr>
          </a:p>
        </p:txBody>
      </p:sp>
      <p:pic>
        <p:nvPicPr>
          <p:cNvPr id="26632" name="图片 1"/>
          <p:cNvPicPr>
            <a:picLocks noChangeAspect="1"/>
          </p:cNvPicPr>
          <p:nvPr/>
        </p:nvPicPr>
        <p:blipFill>
          <a:blip r:embed="rId1"/>
          <a:stretch>
            <a:fillRect/>
          </a:stretch>
        </p:blipFill>
        <p:spPr>
          <a:xfrm>
            <a:off x="7075488" y="98425"/>
            <a:ext cx="709612" cy="698500"/>
          </a:xfrm>
          <a:prstGeom prst="rect">
            <a:avLst/>
          </a:prstGeom>
          <a:noFill/>
          <a:ln w="9525">
            <a:noFill/>
          </a:ln>
        </p:spPr>
      </p:pic>
    </p:spTree>
  </p:cSld>
  <p:clrMapOvr>
    <a:masterClrMapping/>
  </p:clrMapOvr>
  <p:transition>
    <p:wedg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7649" name="直接连接符 44"/>
          <p:cNvSpPr/>
          <p:nvPr/>
        </p:nvSpPr>
        <p:spPr>
          <a:xfrm flipH="1">
            <a:off x="0" y="0"/>
            <a:ext cx="0" cy="0"/>
          </a:xfrm>
          <a:prstGeom prst="line">
            <a:avLst/>
          </a:prstGeom>
          <a:ln w="25400">
            <a:noFill/>
          </a:ln>
        </p:spPr>
      </p:sp>
      <p:sp>
        <p:nvSpPr>
          <p:cNvPr id="27650" name="直接连接符 60"/>
          <p:cNvSpPr/>
          <p:nvPr/>
        </p:nvSpPr>
        <p:spPr>
          <a:xfrm>
            <a:off x="0" y="0"/>
            <a:ext cx="0" cy="0"/>
          </a:xfrm>
          <a:prstGeom prst="line">
            <a:avLst/>
          </a:prstGeom>
          <a:ln w="25400">
            <a:noFill/>
          </a:ln>
        </p:spPr>
      </p:sp>
      <p:sp>
        <p:nvSpPr>
          <p:cNvPr id="27651" name="矩形 9"/>
          <p:cNvSpPr/>
          <p:nvPr/>
        </p:nvSpPr>
        <p:spPr>
          <a:xfrm>
            <a:off x="103188" y="139700"/>
            <a:ext cx="7891462" cy="615950"/>
          </a:xfrm>
          <a:custGeom>
            <a:avLst/>
            <a:gdLst>
              <a:gd name="txL" fmla="*/ 0 w 5306049"/>
              <a:gd name="txT" fmla="*/ 0 h 999169"/>
              <a:gd name="txR" fmla="*/ 5306049 w 5306049"/>
              <a:gd name="txB" fmla="*/ 999169 h 999169"/>
            </a:gdLst>
            <a:ahLst/>
            <a:cxnLst>
              <a:cxn ang="0">
                <a:pos x="0" y="0"/>
              </a:cxn>
              <a:cxn ang="0">
                <a:pos x="84777095" y="0"/>
              </a:cxn>
              <a:cxn ang="0">
                <a:pos x="84777095" y="1045"/>
              </a:cxn>
              <a:cxn ang="0">
                <a:pos x="0" y="1045"/>
              </a:cxn>
              <a:cxn ang="0">
                <a:pos x="0" y="0"/>
              </a:cxn>
            </a:cxnLst>
            <a:rect l="txL" t="txT" r="txR" b="txB"/>
            <a:pathLst>
              <a:path w="5306049" h="999169">
                <a:moveTo>
                  <a:pt x="0" y="0"/>
                </a:moveTo>
                <a:lnTo>
                  <a:pt x="5306049" y="0"/>
                </a:lnTo>
                <a:lnTo>
                  <a:pt x="5306049" y="999169"/>
                </a:lnTo>
                <a:lnTo>
                  <a:pt x="0" y="999169"/>
                </a:lnTo>
                <a:cubicBezTo>
                  <a:pt x="130629" y="535484"/>
                  <a:pt x="141515" y="496342"/>
                  <a:pt x="0" y="0"/>
                </a:cubicBezTo>
                <a:close/>
              </a:path>
            </a:pathLst>
          </a:custGeom>
          <a:solidFill>
            <a:srgbClr val="B9E1F5"/>
          </a:solidFill>
          <a:ln w="9525">
            <a:noFill/>
          </a:ln>
        </p:spPr>
        <p:txBody>
          <a:bodyPr lIns="81633" tIns="40817" rIns="81633" bIns="40817" anchor="ctr" anchorCtr="0"/>
          <a:p>
            <a:r>
              <a:rPr lang="zh-CN" altLang="en-US" sz="2800" b="1">
                <a:latin typeface="Calibri" panose="020F0502020204030204" pitchFamily="34" charset="0"/>
              </a:rPr>
              <a:t>  二、主要政策措施</a:t>
            </a:r>
            <a:endParaRPr lang="en-US" altLang="zh-CN" sz="2800" b="1">
              <a:solidFill>
                <a:srgbClr val="000000"/>
              </a:solidFill>
              <a:latin typeface="华文隶书" charset="-122"/>
              <a:ea typeface="华文隶书" charset="-122"/>
              <a:sym typeface="华文隶书" charset="-122"/>
            </a:endParaRPr>
          </a:p>
        </p:txBody>
      </p:sp>
      <p:sp>
        <p:nvSpPr>
          <p:cNvPr id="27652" name="文本框 1"/>
          <p:cNvSpPr/>
          <p:nvPr/>
        </p:nvSpPr>
        <p:spPr>
          <a:xfrm>
            <a:off x="171450" y="895350"/>
            <a:ext cx="8870950" cy="4160838"/>
          </a:xfrm>
          <a:prstGeom prst="rect">
            <a:avLst/>
          </a:prstGeom>
          <a:noFill/>
          <a:ln w="9525">
            <a:noFill/>
          </a:ln>
        </p:spPr>
        <p:txBody>
          <a:bodyPr/>
          <a:p>
            <a:pPr>
              <a:lnSpc>
                <a:spcPts val="3500"/>
              </a:lnSpc>
            </a:pPr>
            <a:r>
              <a:rPr lang="zh-CN" altLang="en-US" sz="2000" b="1">
                <a:latin typeface="宋体" panose="02010600030101010101" pitchFamily="2" charset="-122"/>
              </a:rPr>
              <a:t>    </a:t>
            </a:r>
            <a:endParaRPr lang="zh-CN" altLang="en-US" sz="2000" b="1">
              <a:latin typeface="宋体" panose="02010600030101010101" pitchFamily="2" charset="-122"/>
            </a:endParaRPr>
          </a:p>
          <a:p>
            <a:pPr>
              <a:lnSpc>
                <a:spcPts val="2000"/>
              </a:lnSpc>
            </a:pPr>
            <a:r>
              <a:rPr lang="zh-CN" altLang="en-US" sz="2000" b="1">
                <a:latin typeface="宋体" panose="02010600030101010101" pitchFamily="2" charset="-122"/>
              </a:rPr>
              <a:t>    </a:t>
            </a:r>
            <a:endParaRPr lang="en-US" altLang="zh-CN" sz="2000" b="1">
              <a:latin typeface="宋体" panose="02010600030101010101" pitchFamily="2" charset="-122"/>
            </a:endParaRPr>
          </a:p>
          <a:p>
            <a:pPr>
              <a:lnSpc>
                <a:spcPts val="4500"/>
              </a:lnSpc>
            </a:pPr>
            <a:r>
              <a:rPr lang="zh-CN" altLang="en-US" sz="2000" b="1">
                <a:latin typeface="宋体" panose="02010600030101010101" pitchFamily="2" charset="-122"/>
              </a:rPr>
              <a:t>    </a:t>
            </a:r>
            <a:endParaRPr lang="en-US" altLang="zh-CN" sz="2000" b="1">
              <a:latin typeface="宋体" panose="02010600030101010101" pitchFamily="2" charset="-122"/>
            </a:endParaRPr>
          </a:p>
          <a:p>
            <a:pPr algn="just">
              <a:lnSpc>
                <a:spcPts val="4500"/>
              </a:lnSpc>
            </a:pPr>
            <a:r>
              <a:rPr lang="en-US" altLang="zh-CN" sz="2000" b="1">
                <a:latin typeface="宋体" panose="02010600030101010101" pitchFamily="2" charset="-122"/>
              </a:rPr>
              <a:t>    </a:t>
            </a:r>
            <a:r>
              <a:rPr lang="zh-CN" altLang="en-US" sz="2000" b="1">
                <a:latin typeface="宋体" panose="02010600030101010101" pitchFamily="2" charset="-122"/>
              </a:rPr>
              <a:t>大小互补，家社协同。</a:t>
            </a:r>
            <a:r>
              <a:rPr lang="zh-CN" altLang="en-US" sz="2000">
                <a:latin typeface="宋体" panose="02010600030101010101" pitchFamily="2" charset="-122"/>
              </a:rPr>
              <a:t>此次改革不仅建立了门诊“大共济” 保障，而且创新实施了个人账户“小共济”的保障机制，有利于大小共济相互补充，促进家庭与社会的协同保障。</a:t>
            </a:r>
            <a:endParaRPr lang="zh-CN" altLang="en-US" sz="2000">
              <a:latin typeface="宋体" panose="02010600030101010101" pitchFamily="2" charset="-122"/>
            </a:endParaRPr>
          </a:p>
          <a:p>
            <a:pPr algn="just">
              <a:lnSpc>
                <a:spcPts val="4500"/>
              </a:lnSpc>
            </a:pPr>
            <a:endParaRPr lang="zh-CN" altLang="en-US" sz="2000">
              <a:latin typeface="Calibri" panose="020F0502020204030204" pitchFamily="34" charset="0"/>
            </a:endParaRPr>
          </a:p>
          <a:p>
            <a:pPr algn="just">
              <a:lnSpc>
                <a:spcPts val="4500"/>
              </a:lnSpc>
            </a:pPr>
            <a:endParaRPr lang="zh-CN" altLang="en-US" sz="2000">
              <a:latin typeface="Calibri" panose="020F0502020204030204" pitchFamily="34" charset="0"/>
            </a:endParaRPr>
          </a:p>
          <a:p>
            <a:pPr algn="just">
              <a:lnSpc>
                <a:spcPts val="4500"/>
              </a:lnSpc>
            </a:pPr>
            <a:endParaRPr lang="zh-CN" altLang="en-US" sz="2000">
              <a:latin typeface="宋体" panose="02010600030101010101" pitchFamily="2" charset="-122"/>
            </a:endParaRPr>
          </a:p>
          <a:p>
            <a:pPr algn="just" eaLnBrk="1" hangingPunct="1">
              <a:lnSpc>
                <a:spcPts val="4500"/>
              </a:lnSpc>
            </a:pPr>
            <a:endParaRPr lang="zh-CN" altLang="en-US" sz="2000">
              <a:latin typeface="Calibri" panose="020F0502020204030204" pitchFamily="34" charset="0"/>
            </a:endParaRPr>
          </a:p>
          <a:p>
            <a:pPr eaLnBrk="1" hangingPunct="1">
              <a:lnSpc>
                <a:spcPct val="150000"/>
              </a:lnSpc>
            </a:pPr>
            <a:endParaRPr lang="zh-CN" altLang="en-US" sz="2000">
              <a:solidFill>
                <a:srgbClr val="000000"/>
              </a:solidFill>
              <a:latin typeface="MS PGothic" panose="020B0600070205080204" pitchFamily="34" charset="-128"/>
              <a:ea typeface="MS PGothic" panose="020B0600070205080204" pitchFamily="34" charset="-128"/>
              <a:sym typeface="MS PGothic" panose="020B0600070205080204" pitchFamily="34" charset="-128"/>
            </a:endParaRPr>
          </a:p>
        </p:txBody>
      </p:sp>
      <p:sp>
        <p:nvSpPr>
          <p:cNvPr id="27653" name="圆角矩形 25"/>
          <p:cNvSpPr/>
          <p:nvPr/>
        </p:nvSpPr>
        <p:spPr>
          <a:xfrm>
            <a:off x="5940425" y="1419225"/>
            <a:ext cx="1728788" cy="720725"/>
          </a:xfrm>
          <a:prstGeom prst="roundRect">
            <a:avLst>
              <a:gd name="adj" fmla="val 16667"/>
            </a:avLst>
          </a:prstGeom>
          <a:noFill/>
          <a:ln w="9525">
            <a:noFill/>
          </a:ln>
        </p:spPr>
        <p:txBody>
          <a:bodyPr>
            <a:spAutoFit/>
          </a:bodyPr>
          <a:p>
            <a:endParaRPr lang="zh-CN" altLang="zh-CN" sz="1800">
              <a:solidFill>
                <a:srgbClr val="000000"/>
              </a:solidFill>
              <a:latin typeface="Calibri" panose="020F0502020204030204" pitchFamily="34" charset="0"/>
              <a:sym typeface="宋体" panose="02010600030101010101" pitchFamily="2" charset="-122"/>
            </a:endParaRPr>
          </a:p>
        </p:txBody>
      </p:sp>
      <p:sp>
        <p:nvSpPr>
          <p:cNvPr id="27654" name="圆角矩形 27"/>
          <p:cNvSpPr/>
          <p:nvPr/>
        </p:nvSpPr>
        <p:spPr>
          <a:xfrm>
            <a:off x="5580063" y="1203325"/>
            <a:ext cx="2089150" cy="936625"/>
          </a:xfrm>
          <a:prstGeom prst="roundRect">
            <a:avLst>
              <a:gd name="adj" fmla="val 16667"/>
            </a:avLst>
          </a:prstGeom>
          <a:noFill/>
          <a:ln w="9525">
            <a:noFill/>
          </a:ln>
        </p:spPr>
        <p:txBody>
          <a:bodyPr>
            <a:spAutoFit/>
          </a:bodyPr>
          <a:p>
            <a:endParaRPr lang="zh-CN" altLang="zh-CN" sz="1800">
              <a:solidFill>
                <a:srgbClr val="000000"/>
              </a:solidFill>
              <a:latin typeface="Calibri" panose="020F0502020204030204" pitchFamily="34" charset="0"/>
              <a:sym typeface="宋体" panose="02010600030101010101" pitchFamily="2" charset="-122"/>
            </a:endParaRPr>
          </a:p>
        </p:txBody>
      </p:sp>
      <p:sp>
        <p:nvSpPr>
          <p:cNvPr id="27655" name="TextBox 7"/>
          <p:cNvSpPr/>
          <p:nvPr/>
        </p:nvSpPr>
        <p:spPr>
          <a:xfrm>
            <a:off x="1847850" y="1341438"/>
            <a:ext cx="4749800" cy="461962"/>
          </a:xfrm>
          <a:prstGeom prst="rect">
            <a:avLst/>
          </a:prstGeom>
          <a:gradFill rotWithShape="1">
            <a:gsLst>
              <a:gs pos="0">
                <a:srgbClr val="29869F">
                  <a:alpha val="100000"/>
                </a:srgbClr>
              </a:gs>
              <a:gs pos="79999">
                <a:srgbClr val="36B0D0">
                  <a:alpha val="100000"/>
                </a:srgbClr>
              </a:gs>
              <a:gs pos="100000">
                <a:srgbClr val="33B3D5">
                  <a:alpha val="100000"/>
                </a:srgbClr>
              </a:gs>
            </a:gsLst>
            <a:lin ang="16200000" scaled="1"/>
            <a:tileRect/>
          </a:gradFill>
          <a:ln w="9525" cap="flat" cmpd="sng">
            <a:solidFill>
              <a:srgbClr val="4BACC6"/>
            </a:solidFill>
            <a:prstDash val="solid"/>
            <a:bevel/>
            <a:headEnd type="none" w="med" len="med"/>
            <a:tailEnd type="none" w="med" len="med"/>
          </a:ln>
        </p:spPr>
        <p:txBody>
          <a:bodyPr>
            <a:spAutoFit/>
          </a:bodyPr>
          <a:p>
            <a:r>
              <a:rPr lang="zh-CN" altLang="en-US" sz="2400" b="1">
                <a:latin typeface="Calibri" panose="020F0502020204030204" pitchFamily="34" charset="0"/>
              </a:rPr>
              <a:t>“小共济”</a:t>
            </a:r>
            <a:r>
              <a:rPr lang="en-US" altLang="zh-CN" sz="2400" b="1">
                <a:latin typeface="Calibri" panose="020F0502020204030204" pitchFamily="34" charset="0"/>
              </a:rPr>
              <a:t>——</a:t>
            </a:r>
            <a:r>
              <a:rPr lang="zh-CN" altLang="en-US" sz="2400" b="1">
                <a:latin typeface="Calibri" panose="020F0502020204030204" pitchFamily="34" charset="0"/>
              </a:rPr>
              <a:t>个人账户家庭共济</a:t>
            </a:r>
            <a:endParaRPr lang="zh-CN" altLang="en-US" sz="2400" b="1">
              <a:latin typeface="Calibri" panose="020F0502020204030204" pitchFamily="34" charset="0"/>
            </a:endParaRPr>
          </a:p>
        </p:txBody>
      </p:sp>
      <p:pic>
        <p:nvPicPr>
          <p:cNvPr id="27656" name="图片 1"/>
          <p:cNvPicPr>
            <a:picLocks noChangeAspect="1"/>
          </p:cNvPicPr>
          <p:nvPr/>
        </p:nvPicPr>
        <p:blipFill>
          <a:blip r:embed="rId1"/>
          <a:stretch>
            <a:fillRect/>
          </a:stretch>
        </p:blipFill>
        <p:spPr>
          <a:xfrm>
            <a:off x="7286625" y="98425"/>
            <a:ext cx="708025" cy="698500"/>
          </a:xfrm>
          <a:prstGeom prst="rect">
            <a:avLst/>
          </a:prstGeom>
          <a:noFill/>
          <a:ln w="9525">
            <a:noFill/>
          </a:ln>
        </p:spPr>
      </p:pic>
    </p:spTree>
  </p:cSld>
  <p:clrMapOvr>
    <a:masterClrMapping/>
  </p:clrMapOvr>
  <p:transition>
    <p:wedg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8673" name="直接连接符 44"/>
          <p:cNvSpPr/>
          <p:nvPr/>
        </p:nvSpPr>
        <p:spPr>
          <a:xfrm flipH="1">
            <a:off x="0" y="0"/>
            <a:ext cx="0" cy="0"/>
          </a:xfrm>
          <a:prstGeom prst="line">
            <a:avLst/>
          </a:prstGeom>
          <a:ln w="25400">
            <a:noFill/>
          </a:ln>
        </p:spPr>
      </p:sp>
      <p:sp>
        <p:nvSpPr>
          <p:cNvPr id="28674" name="直接连接符 60"/>
          <p:cNvSpPr/>
          <p:nvPr/>
        </p:nvSpPr>
        <p:spPr>
          <a:xfrm>
            <a:off x="0" y="0"/>
            <a:ext cx="0" cy="0"/>
          </a:xfrm>
          <a:prstGeom prst="line">
            <a:avLst/>
          </a:prstGeom>
          <a:ln w="25400">
            <a:noFill/>
          </a:ln>
        </p:spPr>
      </p:sp>
      <p:sp>
        <p:nvSpPr>
          <p:cNvPr id="28675" name="矩形 9"/>
          <p:cNvSpPr/>
          <p:nvPr/>
        </p:nvSpPr>
        <p:spPr>
          <a:xfrm>
            <a:off x="103188" y="139700"/>
            <a:ext cx="7891462" cy="615950"/>
          </a:xfrm>
          <a:custGeom>
            <a:avLst/>
            <a:gdLst>
              <a:gd name="txL" fmla="*/ 0 w 5306049"/>
              <a:gd name="txT" fmla="*/ 0 h 999169"/>
              <a:gd name="txR" fmla="*/ 5306049 w 5306049"/>
              <a:gd name="txB" fmla="*/ 999169 h 999169"/>
            </a:gdLst>
            <a:ahLst/>
            <a:cxnLst>
              <a:cxn ang="0">
                <a:pos x="0" y="0"/>
              </a:cxn>
              <a:cxn ang="0">
                <a:pos x="84777095" y="0"/>
              </a:cxn>
              <a:cxn ang="0">
                <a:pos x="84777095" y="1045"/>
              </a:cxn>
              <a:cxn ang="0">
                <a:pos x="0" y="1045"/>
              </a:cxn>
              <a:cxn ang="0">
                <a:pos x="0" y="0"/>
              </a:cxn>
            </a:cxnLst>
            <a:rect l="txL" t="txT" r="txR" b="txB"/>
            <a:pathLst>
              <a:path w="5306049" h="999169">
                <a:moveTo>
                  <a:pt x="0" y="0"/>
                </a:moveTo>
                <a:lnTo>
                  <a:pt x="5306049" y="0"/>
                </a:lnTo>
                <a:lnTo>
                  <a:pt x="5306049" y="999169"/>
                </a:lnTo>
                <a:lnTo>
                  <a:pt x="0" y="999169"/>
                </a:lnTo>
                <a:cubicBezTo>
                  <a:pt x="130629" y="535484"/>
                  <a:pt x="141515" y="496342"/>
                  <a:pt x="0" y="0"/>
                </a:cubicBezTo>
                <a:close/>
              </a:path>
            </a:pathLst>
          </a:custGeom>
          <a:solidFill>
            <a:srgbClr val="B9E1F5"/>
          </a:solidFill>
          <a:ln w="9525">
            <a:noFill/>
          </a:ln>
        </p:spPr>
        <p:txBody>
          <a:bodyPr lIns="81633" tIns="40817" rIns="81633" bIns="40817" anchor="ctr" anchorCtr="0"/>
          <a:p>
            <a:r>
              <a:rPr lang="zh-CN" altLang="en-US" sz="2800" b="1">
                <a:latin typeface="Calibri" panose="020F0502020204030204" pitchFamily="34" charset="0"/>
              </a:rPr>
              <a:t>  二、主要政策措施</a:t>
            </a:r>
            <a:endParaRPr lang="en-US" altLang="zh-CN" sz="2800" b="1">
              <a:solidFill>
                <a:srgbClr val="000000"/>
              </a:solidFill>
              <a:latin typeface="华文隶书" charset="-122"/>
              <a:ea typeface="华文隶书" charset="-122"/>
              <a:sym typeface="华文隶书" charset="-122"/>
            </a:endParaRPr>
          </a:p>
        </p:txBody>
      </p:sp>
      <p:sp>
        <p:nvSpPr>
          <p:cNvPr id="28676" name="文本框 1"/>
          <p:cNvSpPr/>
          <p:nvPr/>
        </p:nvSpPr>
        <p:spPr>
          <a:xfrm>
            <a:off x="171450" y="895350"/>
            <a:ext cx="8870950" cy="4160838"/>
          </a:xfrm>
          <a:prstGeom prst="rect">
            <a:avLst/>
          </a:prstGeom>
          <a:noFill/>
          <a:ln w="9525">
            <a:noFill/>
          </a:ln>
        </p:spPr>
        <p:txBody>
          <a:bodyPr/>
          <a:p>
            <a:pPr>
              <a:lnSpc>
                <a:spcPts val="3500"/>
              </a:lnSpc>
            </a:pPr>
            <a:r>
              <a:rPr lang="zh-CN" altLang="en-US" sz="2000" b="1">
                <a:latin typeface="宋体" panose="02010600030101010101" pitchFamily="2" charset="-122"/>
              </a:rPr>
              <a:t>    </a:t>
            </a:r>
            <a:endParaRPr lang="zh-CN" altLang="en-US" sz="2000" b="1">
              <a:latin typeface="宋体" panose="02010600030101010101" pitchFamily="2" charset="-122"/>
            </a:endParaRPr>
          </a:p>
          <a:p>
            <a:pPr>
              <a:lnSpc>
                <a:spcPts val="2000"/>
              </a:lnSpc>
            </a:pPr>
            <a:r>
              <a:rPr lang="zh-CN" altLang="en-US" sz="2000" b="1">
                <a:latin typeface="宋体" panose="02010600030101010101" pitchFamily="2" charset="-122"/>
              </a:rPr>
              <a:t>   </a:t>
            </a:r>
            <a:r>
              <a:rPr lang="en-US" altLang="zh-CN" sz="2000">
                <a:latin typeface="宋体" panose="02010600030101010101" pitchFamily="2" charset="-122"/>
              </a:rPr>
              <a:t>·</a:t>
            </a:r>
            <a:r>
              <a:rPr lang="zh-CN" altLang="en-US" sz="2000">
                <a:latin typeface="宋体" panose="02010600030101010101" pitchFamily="2" charset="-122"/>
              </a:rPr>
              <a:t>“小共济”范围：参保职工及其配偶、父母、子女。 </a:t>
            </a:r>
            <a:endParaRPr lang="zh-CN" altLang="en-US" sz="2000">
              <a:latin typeface="宋体" panose="02010600030101010101" pitchFamily="2" charset="-122"/>
            </a:endParaRPr>
          </a:p>
          <a:p>
            <a:pPr>
              <a:lnSpc>
                <a:spcPts val="4000"/>
              </a:lnSpc>
            </a:pPr>
            <a:r>
              <a:rPr lang="zh-CN" altLang="en-US" sz="2000">
                <a:latin typeface="宋体" panose="02010600030101010101" pitchFamily="2" charset="-122"/>
              </a:rPr>
              <a:t>   </a:t>
            </a:r>
            <a:r>
              <a:rPr lang="en-US" altLang="zh-CN" sz="2000">
                <a:latin typeface="宋体" panose="02010600030101010101" pitchFamily="2" charset="-122"/>
              </a:rPr>
              <a:t>·</a:t>
            </a:r>
            <a:r>
              <a:rPr lang="zh-CN" altLang="en-US" sz="2000">
                <a:latin typeface="宋体" panose="02010600030101010101" pitchFamily="2" charset="-122"/>
              </a:rPr>
              <a:t>个人账户可以用于支付参保职工及其配偶、父母、子女在定点医疗机构或定点零售药店发生的由个人负担的费用，参保人员本人及其配偶、父母、子女参加城乡居民基本医疗保险和职工大额医疗费用补助的个人缴费。</a:t>
            </a:r>
            <a:endParaRPr lang="zh-CN" altLang="en-US" sz="2000">
              <a:latin typeface="宋体" panose="02010600030101010101" pitchFamily="2" charset="-122"/>
            </a:endParaRPr>
          </a:p>
          <a:p>
            <a:pPr>
              <a:lnSpc>
                <a:spcPts val="4000"/>
              </a:lnSpc>
            </a:pPr>
            <a:r>
              <a:rPr lang="zh-CN" altLang="en-US" sz="2000">
                <a:latin typeface="宋体" panose="02010600030101010101" pitchFamily="2" charset="-122"/>
              </a:rPr>
              <a:t>   </a:t>
            </a:r>
            <a:r>
              <a:rPr lang="en-US" altLang="zh-CN" sz="2000">
                <a:latin typeface="宋体" panose="02010600030101010101" pitchFamily="2" charset="-122"/>
              </a:rPr>
              <a:t>·</a:t>
            </a:r>
            <a:r>
              <a:rPr lang="zh-CN" altLang="en-US" sz="2000">
                <a:latin typeface="宋体" panose="02010600030101010101" pitchFamily="2" charset="-122"/>
              </a:rPr>
              <a:t>个人账户不得用于公共卫生费用、体育健身或养生保健消费等不属于基本医疗保险保障范围的支出。</a:t>
            </a:r>
            <a:endParaRPr lang="zh-CN" altLang="en-US" sz="2000">
              <a:latin typeface="宋体" panose="02010600030101010101" pitchFamily="2" charset="-122"/>
            </a:endParaRPr>
          </a:p>
          <a:p>
            <a:pPr algn="just">
              <a:lnSpc>
                <a:spcPts val="4500"/>
              </a:lnSpc>
            </a:pPr>
            <a:endParaRPr lang="zh-CN" altLang="en-US" sz="2000">
              <a:latin typeface="宋体" panose="02010600030101010101" pitchFamily="2" charset="-122"/>
            </a:endParaRPr>
          </a:p>
          <a:p>
            <a:pPr algn="just">
              <a:lnSpc>
                <a:spcPts val="4500"/>
              </a:lnSpc>
            </a:pPr>
            <a:endParaRPr lang="zh-CN" altLang="en-US" sz="2000">
              <a:latin typeface="Calibri" panose="020F0502020204030204" pitchFamily="34" charset="0"/>
            </a:endParaRPr>
          </a:p>
          <a:p>
            <a:pPr algn="just">
              <a:lnSpc>
                <a:spcPts val="4500"/>
              </a:lnSpc>
            </a:pPr>
            <a:endParaRPr lang="zh-CN" altLang="en-US" sz="2000">
              <a:latin typeface="Calibri" panose="020F0502020204030204" pitchFamily="34" charset="0"/>
            </a:endParaRPr>
          </a:p>
          <a:p>
            <a:pPr algn="just">
              <a:lnSpc>
                <a:spcPts val="4500"/>
              </a:lnSpc>
            </a:pPr>
            <a:endParaRPr lang="zh-CN" altLang="en-US" sz="2000">
              <a:latin typeface="宋体" panose="02010600030101010101" pitchFamily="2" charset="-122"/>
            </a:endParaRPr>
          </a:p>
          <a:p>
            <a:pPr algn="just" eaLnBrk="1" hangingPunct="1">
              <a:lnSpc>
                <a:spcPts val="4500"/>
              </a:lnSpc>
            </a:pPr>
            <a:endParaRPr lang="zh-CN" altLang="en-US" sz="2000">
              <a:latin typeface="Calibri" panose="020F0502020204030204" pitchFamily="34" charset="0"/>
            </a:endParaRPr>
          </a:p>
          <a:p>
            <a:pPr eaLnBrk="1" hangingPunct="1">
              <a:lnSpc>
                <a:spcPct val="150000"/>
              </a:lnSpc>
            </a:pPr>
            <a:endParaRPr lang="zh-CN" altLang="en-US" sz="2000">
              <a:solidFill>
                <a:srgbClr val="000000"/>
              </a:solidFill>
              <a:latin typeface="MS PGothic" panose="020B0600070205080204" pitchFamily="34" charset="-128"/>
              <a:ea typeface="MS PGothic" panose="020B0600070205080204" pitchFamily="34" charset="-128"/>
              <a:sym typeface="MS PGothic" panose="020B0600070205080204" pitchFamily="34" charset="-128"/>
            </a:endParaRPr>
          </a:p>
        </p:txBody>
      </p:sp>
      <p:sp>
        <p:nvSpPr>
          <p:cNvPr id="28677" name="圆角矩形 25"/>
          <p:cNvSpPr/>
          <p:nvPr/>
        </p:nvSpPr>
        <p:spPr>
          <a:xfrm>
            <a:off x="5940425" y="1419225"/>
            <a:ext cx="1728788" cy="720725"/>
          </a:xfrm>
          <a:prstGeom prst="roundRect">
            <a:avLst>
              <a:gd name="adj" fmla="val 16667"/>
            </a:avLst>
          </a:prstGeom>
          <a:noFill/>
          <a:ln w="9525">
            <a:noFill/>
          </a:ln>
        </p:spPr>
        <p:txBody>
          <a:bodyPr>
            <a:spAutoFit/>
          </a:bodyPr>
          <a:p>
            <a:endParaRPr lang="zh-CN" altLang="zh-CN" sz="1800">
              <a:solidFill>
                <a:srgbClr val="000000"/>
              </a:solidFill>
              <a:latin typeface="Calibri" panose="020F0502020204030204" pitchFamily="34" charset="0"/>
              <a:sym typeface="宋体" panose="02010600030101010101" pitchFamily="2" charset="-122"/>
            </a:endParaRPr>
          </a:p>
        </p:txBody>
      </p:sp>
      <p:sp>
        <p:nvSpPr>
          <p:cNvPr id="28678" name="圆角矩形 27"/>
          <p:cNvSpPr/>
          <p:nvPr/>
        </p:nvSpPr>
        <p:spPr>
          <a:xfrm>
            <a:off x="5580063" y="1203325"/>
            <a:ext cx="2089150" cy="936625"/>
          </a:xfrm>
          <a:prstGeom prst="roundRect">
            <a:avLst>
              <a:gd name="adj" fmla="val 16667"/>
            </a:avLst>
          </a:prstGeom>
          <a:noFill/>
          <a:ln w="9525">
            <a:noFill/>
          </a:ln>
        </p:spPr>
        <p:txBody>
          <a:bodyPr>
            <a:spAutoFit/>
          </a:bodyPr>
          <a:p>
            <a:endParaRPr lang="zh-CN" altLang="zh-CN" sz="1800">
              <a:solidFill>
                <a:srgbClr val="000000"/>
              </a:solidFill>
              <a:latin typeface="Calibri" panose="020F0502020204030204" pitchFamily="34" charset="0"/>
              <a:sym typeface="宋体" panose="02010600030101010101" pitchFamily="2" charset="-122"/>
            </a:endParaRPr>
          </a:p>
        </p:txBody>
      </p:sp>
      <p:pic>
        <p:nvPicPr>
          <p:cNvPr id="28679" name="图片 1"/>
          <p:cNvPicPr>
            <a:picLocks noChangeAspect="1"/>
          </p:cNvPicPr>
          <p:nvPr/>
        </p:nvPicPr>
        <p:blipFill>
          <a:blip r:embed="rId1"/>
          <a:stretch>
            <a:fillRect/>
          </a:stretch>
        </p:blipFill>
        <p:spPr>
          <a:xfrm>
            <a:off x="7240588" y="139700"/>
            <a:ext cx="709612" cy="698500"/>
          </a:xfrm>
          <a:prstGeom prst="rect">
            <a:avLst/>
          </a:prstGeom>
          <a:noFill/>
          <a:ln w="9525">
            <a:noFill/>
          </a:ln>
        </p:spPr>
      </p:pic>
    </p:spTree>
  </p:cSld>
  <p:clrMapOvr>
    <a:masterClrMapping/>
  </p:clrMapOvr>
  <p:transition>
    <p:wedg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721" name="直接连接符 44"/>
          <p:cNvSpPr/>
          <p:nvPr/>
        </p:nvSpPr>
        <p:spPr>
          <a:xfrm flipH="1">
            <a:off x="0" y="0"/>
            <a:ext cx="0" cy="0"/>
          </a:xfrm>
          <a:prstGeom prst="line">
            <a:avLst/>
          </a:prstGeom>
          <a:ln w="25400">
            <a:noFill/>
          </a:ln>
        </p:spPr>
      </p:sp>
      <p:sp>
        <p:nvSpPr>
          <p:cNvPr id="30722" name="直接连接符 60"/>
          <p:cNvSpPr/>
          <p:nvPr/>
        </p:nvSpPr>
        <p:spPr>
          <a:xfrm>
            <a:off x="0" y="0"/>
            <a:ext cx="0" cy="0"/>
          </a:xfrm>
          <a:prstGeom prst="line">
            <a:avLst/>
          </a:prstGeom>
          <a:ln w="25400">
            <a:noFill/>
          </a:ln>
        </p:spPr>
      </p:sp>
      <p:sp>
        <p:nvSpPr>
          <p:cNvPr id="30723" name="矩形 9"/>
          <p:cNvSpPr/>
          <p:nvPr/>
        </p:nvSpPr>
        <p:spPr>
          <a:xfrm>
            <a:off x="103188" y="139700"/>
            <a:ext cx="7891462" cy="615950"/>
          </a:xfrm>
          <a:custGeom>
            <a:avLst/>
            <a:gdLst>
              <a:gd name="txL" fmla="*/ 0 w 5306049"/>
              <a:gd name="txT" fmla="*/ 0 h 999169"/>
              <a:gd name="txR" fmla="*/ 5306049 w 5306049"/>
              <a:gd name="txB" fmla="*/ 999169 h 999169"/>
            </a:gdLst>
            <a:ahLst/>
            <a:cxnLst>
              <a:cxn ang="0">
                <a:pos x="0" y="0"/>
              </a:cxn>
              <a:cxn ang="0">
                <a:pos x="84777095" y="0"/>
              </a:cxn>
              <a:cxn ang="0">
                <a:pos x="84777095" y="1045"/>
              </a:cxn>
              <a:cxn ang="0">
                <a:pos x="0" y="1045"/>
              </a:cxn>
              <a:cxn ang="0">
                <a:pos x="0" y="0"/>
              </a:cxn>
            </a:cxnLst>
            <a:rect l="txL" t="txT" r="txR" b="txB"/>
            <a:pathLst>
              <a:path w="5306049" h="999169">
                <a:moveTo>
                  <a:pt x="0" y="0"/>
                </a:moveTo>
                <a:lnTo>
                  <a:pt x="5306049" y="0"/>
                </a:lnTo>
                <a:lnTo>
                  <a:pt x="5306049" y="999169"/>
                </a:lnTo>
                <a:lnTo>
                  <a:pt x="0" y="999169"/>
                </a:lnTo>
                <a:cubicBezTo>
                  <a:pt x="130629" y="535484"/>
                  <a:pt x="141515" y="496342"/>
                  <a:pt x="0" y="0"/>
                </a:cubicBezTo>
                <a:close/>
              </a:path>
            </a:pathLst>
          </a:custGeom>
          <a:solidFill>
            <a:srgbClr val="B9E1F5"/>
          </a:solidFill>
          <a:ln w="9525">
            <a:noFill/>
          </a:ln>
        </p:spPr>
        <p:txBody>
          <a:bodyPr lIns="81633" tIns="40817" rIns="81633" bIns="40817" anchor="ctr" anchorCtr="0"/>
          <a:p>
            <a:r>
              <a:rPr lang="zh-CN" altLang="en-US" sz="2800" b="1">
                <a:latin typeface="Calibri" panose="020F0502020204030204" pitchFamily="34" charset="0"/>
              </a:rPr>
              <a:t>  二、主要政策措施</a:t>
            </a:r>
            <a:endParaRPr lang="en-US" altLang="zh-CN" sz="2800" b="1">
              <a:solidFill>
                <a:srgbClr val="000000"/>
              </a:solidFill>
              <a:latin typeface="华文隶书" charset="-122"/>
              <a:ea typeface="华文隶书" charset="-122"/>
              <a:sym typeface="华文隶书" charset="-122"/>
            </a:endParaRPr>
          </a:p>
        </p:txBody>
      </p:sp>
      <p:sp>
        <p:nvSpPr>
          <p:cNvPr id="10245" name="文本框 1"/>
          <p:cNvSpPr>
            <a:spLocks noChangeArrowheads="1"/>
          </p:cNvSpPr>
          <p:nvPr/>
        </p:nvSpPr>
        <p:spPr bwMode="auto">
          <a:xfrm>
            <a:off x="171450" y="895350"/>
            <a:ext cx="8870950" cy="4160838"/>
          </a:xfrm>
          <a:prstGeom prst="rect">
            <a:avLst/>
          </a:prstGeom>
          <a:noFill/>
          <a:ln w="9525">
            <a:noFill/>
            <a:miter lim="800000"/>
          </a:ln>
        </p:spPr>
        <p:txBody>
          <a:bodyPr/>
          <a:lstStyle/>
          <a:p>
            <a:pPr marL="0" marR="0" lvl="0" indent="0" algn="l" defTabSz="914400" rtl="0" eaLnBrk="0" fontAlgn="base" latinLnBrk="0" hangingPunct="0">
              <a:lnSpc>
                <a:spcPts val="3500"/>
              </a:lnSpc>
              <a:spcBef>
                <a:spcPct val="0"/>
              </a:spcBef>
              <a:spcAft>
                <a:spcPct val="0"/>
              </a:spcAft>
              <a:buClrTx/>
              <a:buSzTx/>
              <a:buFont typeface="Arial" panose="020B0604020202020204" pitchFamily="34" charset="0"/>
              <a:buNone/>
              <a:defRPr/>
            </a:pPr>
            <a:r>
              <a:rPr kumimoji="0" lang="zh-CN" altLang="en-US" sz="2000" b="1" i="0" u="none" strike="noStrike" kern="1200" cap="none" spc="0" normalizeH="0" baseline="0" noProof="0" dirty="0">
                <a:ln>
                  <a:noFill/>
                </a:ln>
                <a:solidFill>
                  <a:schemeClr val="tx1"/>
                </a:solidFill>
                <a:effectLst/>
                <a:uLnTx/>
                <a:uFillTx/>
                <a:latin typeface="+mn-ea"/>
                <a:ea typeface="+mn-ea"/>
                <a:cs typeface="+mn-cs"/>
              </a:rPr>
              <a:t>    </a:t>
            </a:r>
            <a:endParaRPr kumimoji="0" lang="zh-CN" altLang="en-US" sz="2000" b="1" i="0" u="none" strike="noStrike" kern="1200" cap="none" spc="0" normalizeH="0" baseline="0" noProof="0" dirty="0">
              <a:ln>
                <a:noFill/>
              </a:ln>
              <a:solidFill>
                <a:schemeClr val="tx1"/>
              </a:solidFill>
              <a:effectLst/>
              <a:uLnTx/>
              <a:uFillTx/>
              <a:latin typeface="+mn-ea"/>
              <a:ea typeface="+mn-ea"/>
              <a:cs typeface="+mn-cs"/>
            </a:endParaRPr>
          </a:p>
          <a:p>
            <a:pPr marL="0" marR="0" lvl="0" indent="0" algn="l" defTabSz="914400" rtl="0" eaLnBrk="0" fontAlgn="base" latinLnBrk="0" hangingPunct="0">
              <a:lnSpc>
                <a:spcPts val="2000"/>
              </a:lnSpc>
              <a:spcBef>
                <a:spcPct val="0"/>
              </a:spcBef>
              <a:spcAft>
                <a:spcPct val="0"/>
              </a:spcAft>
              <a:buClrTx/>
              <a:buSzTx/>
              <a:buFont typeface="Arial" panose="020B0604020202020204" pitchFamily="34" charset="0"/>
              <a:buNone/>
              <a:defRPr/>
            </a:pPr>
            <a:r>
              <a:rPr kumimoji="0" lang="zh-CN" altLang="en-US" sz="2000" b="1" i="0" u="none" strike="noStrike" kern="1200" cap="none" spc="0" normalizeH="0" baseline="0" noProof="0" dirty="0">
                <a:ln>
                  <a:noFill/>
                </a:ln>
                <a:solidFill>
                  <a:schemeClr val="tx1"/>
                </a:solidFill>
                <a:effectLst/>
                <a:uLnTx/>
                <a:uFillTx/>
                <a:latin typeface="+mn-ea"/>
                <a:ea typeface="+mn-ea"/>
                <a:cs typeface="+mn-cs"/>
              </a:rPr>
              <a:t>   </a:t>
            </a:r>
            <a:endParaRPr kumimoji="0" lang="zh-CN" altLang="en-US" sz="2000" b="0" i="0" u="none" strike="noStrike" kern="1200" cap="none" spc="0" normalizeH="0" baseline="0" noProof="0" dirty="0">
              <a:ln>
                <a:noFill/>
              </a:ln>
              <a:solidFill>
                <a:schemeClr val="tx1"/>
              </a:solidFill>
              <a:effectLst/>
              <a:uLnTx/>
              <a:uFillTx/>
              <a:latin typeface="+mn-ea"/>
              <a:ea typeface="+mn-ea"/>
              <a:cs typeface="+mn-cs"/>
            </a:endParaRPr>
          </a:p>
          <a:p>
            <a:pPr marL="0" marR="0" lvl="0" indent="0" algn="just" defTabSz="914400" rtl="0" eaLnBrk="0" fontAlgn="base" latinLnBrk="0" hangingPunct="0">
              <a:lnSpc>
                <a:spcPts val="4500"/>
              </a:lnSpc>
              <a:spcBef>
                <a:spcPct val="0"/>
              </a:spcBef>
              <a:spcAft>
                <a:spcPct val="0"/>
              </a:spcAft>
              <a:buClrTx/>
              <a:buSzTx/>
              <a:buFont typeface="Arial" panose="020B0604020202020204" pitchFamily="34" charset="0"/>
              <a:buNone/>
              <a:defRPr/>
            </a:pPr>
            <a:endParaRPr kumimoji="0" lang="zh-CN" altLang="en-US" sz="2000" b="0" i="0" u="none" strike="noStrike" kern="1200" cap="none" spc="0" normalizeH="0" baseline="0" noProof="0" dirty="0">
              <a:ln>
                <a:noFill/>
              </a:ln>
              <a:solidFill>
                <a:schemeClr val="tx1"/>
              </a:solidFill>
              <a:effectLst/>
              <a:uLnTx/>
              <a:uFillTx/>
              <a:latin typeface="Calibri" panose="020F0502020204030204" pitchFamily="34" charset="0"/>
              <a:ea typeface="宋体" panose="02010600030101010101" pitchFamily="2" charset="-122"/>
              <a:cs typeface="+mn-cs"/>
            </a:endParaRPr>
          </a:p>
          <a:p>
            <a:pPr marL="0" marR="0" lvl="0" indent="0" algn="just" defTabSz="914400" rtl="0" eaLnBrk="0" fontAlgn="base" latinLnBrk="0" hangingPunct="0">
              <a:lnSpc>
                <a:spcPts val="4500"/>
              </a:lnSpc>
              <a:spcBef>
                <a:spcPct val="0"/>
              </a:spcBef>
              <a:spcAft>
                <a:spcPct val="0"/>
              </a:spcAft>
              <a:buClrTx/>
              <a:buSzTx/>
              <a:buFont typeface="Arial" panose="020B0604020202020204" pitchFamily="34" charset="0"/>
              <a:buNone/>
              <a:defRPr/>
            </a:pPr>
            <a:endParaRPr kumimoji="0" lang="zh-CN" altLang="en-US" sz="2000" b="0" i="0" u="none" strike="noStrike" kern="1200" cap="none" spc="0" normalizeH="0" baseline="0" noProof="0" dirty="0">
              <a:ln>
                <a:noFill/>
              </a:ln>
              <a:solidFill>
                <a:schemeClr val="tx1"/>
              </a:solidFill>
              <a:effectLst/>
              <a:uLnTx/>
              <a:uFillTx/>
              <a:latin typeface="Calibri" panose="020F0502020204030204" pitchFamily="34" charset="0"/>
              <a:ea typeface="宋体" panose="02010600030101010101" pitchFamily="2" charset="-122"/>
              <a:cs typeface="+mn-cs"/>
            </a:endParaRPr>
          </a:p>
          <a:p>
            <a:pPr marL="0" marR="0" lvl="0" indent="0" algn="just" defTabSz="914400" rtl="0" eaLnBrk="0" fontAlgn="base" latinLnBrk="0" hangingPunct="0">
              <a:lnSpc>
                <a:spcPts val="4500"/>
              </a:lnSpc>
              <a:spcBef>
                <a:spcPct val="0"/>
              </a:spcBef>
              <a:spcAft>
                <a:spcPct val="0"/>
              </a:spcAft>
              <a:buClrTx/>
              <a:buSzTx/>
              <a:buFont typeface="Arial" panose="020B0604020202020204" pitchFamily="34" charset="0"/>
              <a:buNone/>
              <a:defRPr/>
            </a:pPr>
            <a:endParaRPr kumimoji="0" lang="zh-CN" altLang="en-US" sz="2000" b="0" i="0" u="none" strike="noStrike" kern="1200" cap="none" spc="0" normalizeH="0" baseline="0" noProof="0" dirty="0">
              <a:ln>
                <a:noFill/>
              </a:ln>
              <a:solidFill>
                <a:schemeClr val="tx1"/>
              </a:solidFill>
              <a:effectLst/>
              <a:uLnTx/>
              <a:uFillTx/>
              <a:latin typeface="+mn-ea"/>
              <a:ea typeface="+mn-ea"/>
              <a:cs typeface="+mn-cs"/>
            </a:endParaRPr>
          </a:p>
          <a:p>
            <a:pPr marL="0" marR="0" lvl="0" indent="0" algn="just" defTabSz="914400" rtl="0" eaLnBrk="1" fontAlgn="base" latinLnBrk="0" hangingPunct="1">
              <a:lnSpc>
                <a:spcPts val="4500"/>
              </a:lnSpc>
              <a:spcBef>
                <a:spcPct val="0"/>
              </a:spcBef>
              <a:spcAft>
                <a:spcPct val="0"/>
              </a:spcAft>
              <a:buClrTx/>
              <a:buSzTx/>
              <a:buFont typeface="Arial" panose="020B0604020202020204" pitchFamily="34" charset="0"/>
              <a:buNone/>
              <a:defRPr/>
            </a:pPr>
            <a:endParaRPr kumimoji="0" lang="zh-CN" altLang="en-US" sz="2000" b="0" i="0" u="none" strike="noStrike" kern="1200" cap="none" spc="0" normalizeH="0" baseline="0" noProof="0" dirty="0">
              <a:ln>
                <a:noFill/>
              </a:ln>
              <a:solidFill>
                <a:schemeClr val="tx1"/>
              </a:solidFill>
              <a:effectLst/>
              <a:uLnTx/>
              <a:uFillTx/>
              <a:latin typeface="Calibri" panose="020F0502020204030204" pitchFamily="34" charset="0"/>
              <a:ea typeface="宋体" panose="02010600030101010101" pitchFamily="2" charset="-122"/>
              <a:cs typeface="+mn-cs"/>
            </a:endParaRPr>
          </a:p>
          <a:p>
            <a:pPr marL="0" marR="0" lvl="0" indent="0" algn="l" defTabSz="914400" rtl="0" eaLnBrk="1" fontAlgn="base" latinLnBrk="0" hangingPunct="1">
              <a:lnSpc>
                <a:spcPct val="150000"/>
              </a:lnSpc>
              <a:spcBef>
                <a:spcPct val="0"/>
              </a:spcBef>
              <a:spcAft>
                <a:spcPct val="0"/>
              </a:spcAft>
              <a:buClrTx/>
              <a:buSzTx/>
              <a:buFont typeface="Arial" panose="020B0604020202020204" pitchFamily="34" charset="0"/>
              <a:buNone/>
              <a:defRPr/>
            </a:pPr>
            <a:endParaRPr kumimoji="0" lang="zh-CN" altLang="en-US" sz="2000" b="0" i="0" u="none" strike="noStrike" kern="1200" cap="none" spc="0" normalizeH="0" baseline="0" noProof="0" dirty="0">
              <a:ln>
                <a:noFill/>
              </a:ln>
              <a:solidFill>
                <a:srgbClr val="000000"/>
              </a:solidFill>
              <a:effectLst/>
              <a:uLnTx/>
              <a:uFillTx/>
              <a:latin typeface="MS PGothic" panose="020B0600070205080204" pitchFamily="34" charset="-128"/>
              <a:ea typeface="MS PGothic" panose="020B0600070205080204" pitchFamily="34" charset="-128"/>
              <a:cs typeface="+mn-cs"/>
              <a:sym typeface="MS PGothic" panose="020B0600070205080204" pitchFamily="34" charset="-128"/>
            </a:endParaRPr>
          </a:p>
        </p:txBody>
      </p:sp>
      <p:sp>
        <p:nvSpPr>
          <p:cNvPr id="30725" name="圆角矩形 25"/>
          <p:cNvSpPr/>
          <p:nvPr/>
        </p:nvSpPr>
        <p:spPr>
          <a:xfrm>
            <a:off x="5940425" y="1419225"/>
            <a:ext cx="1728788" cy="720725"/>
          </a:xfrm>
          <a:prstGeom prst="roundRect">
            <a:avLst>
              <a:gd name="adj" fmla="val 16667"/>
            </a:avLst>
          </a:prstGeom>
          <a:noFill/>
          <a:ln w="9525">
            <a:noFill/>
          </a:ln>
        </p:spPr>
        <p:txBody>
          <a:bodyPr>
            <a:spAutoFit/>
          </a:bodyPr>
          <a:p>
            <a:endParaRPr lang="zh-CN" altLang="zh-CN" sz="1800">
              <a:solidFill>
                <a:srgbClr val="000000"/>
              </a:solidFill>
              <a:latin typeface="Calibri" panose="020F0502020204030204" pitchFamily="34" charset="0"/>
              <a:sym typeface="宋体" panose="02010600030101010101" pitchFamily="2" charset="-122"/>
            </a:endParaRPr>
          </a:p>
        </p:txBody>
      </p:sp>
      <p:sp>
        <p:nvSpPr>
          <p:cNvPr id="30726" name="圆角矩形 27"/>
          <p:cNvSpPr/>
          <p:nvPr/>
        </p:nvSpPr>
        <p:spPr>
          <a:xfrm>
            <a:off x="5580063" y="1203325"/>
            <a:ext cx="2089150" cy="936625"/>
          </a:xfrm>
          <a:prstGeom prst="roundRect">
            <a:avLst>
              <a:gd name="adj" fmla="val 16667"/>
            </a:avLst>
          </a:prstGeom>
          <a:noFill/>
          <a:ln w="9525">
            <a:noFill/>
          </a:ln>
        </p:spPr>
        <p:txBody>
          <a:bodyPr>
            <a:spAutoFit/>
          </a:bodyPr>
          <a:p>
            <a:endParaRPr lang="zh-CN" altLang="zh-CN" sz="1800">
              <a:solidFill>
                <a:srgbClr val="000000"/>
              </a:solidFill>
              <a:latin typeface="Calibri" panose="020F0502020204030204" pitchFamily="34" charset="0"/>
              <a:sym typeface="宋体" panose="02010600030101010101" pitchFamily="2" charset="-122"/>
            </a:endParaRPr>
          </a:p>
        </p:txBody>
      </p:sp>
      <p:sp>
        <p:nvSpPr>
          <p:cNvPr id="30727" name="TextBox 7"/>
          <p:cNvSpPr/>
          <p:nvPr/>
        </p:nvSpPr>
        <p:spPr>
          <a:xfrm>
            <a:off x="2127250" y="895350"/>
            <a:ext cx="4749800" cy="461963"/>
          </a:xfrm>
          <a:prstGeom prst="rect">
            <a:avLst/>
          </a:prstGeom>
          <a:gradFill rotWithShape="1">
            <a:gsLst>
              <a:gs pos="0">
                <a:srgbClr val="29869F">
                  <a:alpha val="100000"/>
                </a:srgbClr>
              </a:gs>
              <a:gs pos="79999">
                <a:srgbClr val="36B0D0">
                  <a:alpha val="100000"/>
                </a:srgbClr>
              </a:gs>
              <a:gs pos="100000">
                <a:srgbClr val="33B3D5">
                  <a:alpha val="100000"/>
                </a:srgbClr>
              </a:gs>
            </a:gsLst>
            <a:lin ang="16200000" scaled="1"/>
            <a:tileRect/>
          </a:gradFill>
          <a:ln w="9525" cap="flat" cmpd="sng">
            <a:solidFill>
              <a:srgbClr val="4BACC6"/>
            </a:solidFill>
            <a:prstDash val="solid"/>
            <a:bevel/>
            <a:headEnd type="none" w="med" len="med"/>
            <a:tailEnd type="none" w="med" len="med"/>
          </a:ln>
        </p:spPr>
        <p:txBody>
          <a:bodyPr>
            <a:spAutoFit/>
          </a:bodyPr>
          <a:p>
            <a:pPr algn="ctr"/>
            <a:r>
              <a:rPr lang="zh-CN" altLang="en-US" sz="2400" b="1">
                <a:latin typeface="Calibri" panose="020F0502020204030204" pitchFamily="34" charset="0"/>
              </a:rPr>
              <a:t>个人账户使用管理</a:t>
            </a:r>
            <a:endParaRPr lang="zh-CN" altLang="en-US" sz="2400" b="1">
              <a:latin typeface="Calibri" panose="020F0502020204030204" pitchFamily="34" charset="0"/>
            </a:endParaRPr>
          </a:p>
        </p:txBody>
      </p:sp>
      <p:sp>
        <p:nvSpPr>
          <p:cNvPr id="30728" name="TextBox 10"/>
          <p:cNvSpPr txBox="1"/>
          <p:nvPr/>
        </p:nvSpPr>
        <p:spPr>
          <a:xfrm>
            <a:off x="101600" y="1454150"/>
            <a:ext cx="8870950" cy="3848100"/>
          </a:xfrm>
          <a:prstGeom prst="rect">
            <a:avLst/>
          </a:prstGeom>
          <a:noFill/>
          <a:ln w="9525">
            <a:noFill/>
          </a:ln>
        </p:spPr>
        <p:txBody>
          <a:bodyPr>
            <a:spAutoFit/>
          </a:bodyPr>
          <a:p>
            <a:pPr>
              <a:lnSpc>
                <a:spcPts val="3000"/>
              </a:lnSpc>
            </a:pPr>
            <a:r>
              <a:rPr lang="zh-CN" altLang="en-US" sz="2000">
                <a:latin typeface="宋体" panose="02010600030101010101" pitchFamily="2" charset="-122"/>
              </a:rPr>
              <a:t>    </a:t>
            </a:r>
            <a:r>
              <a:rPr lang="en-US" altLang="zh-CN" sz="2000">
                <a:latin typeface="宋体" panose="02010600030101010101" pitchFamily="2" charset="-122"/>
              </a:rPr>
              <a:t>·</a:t>
            </a:r>
            <a:r>
              <a:rPr lang="zh-CN" altLang="en-US" sz="2000">
                <a:latin typeface="宋体" panose="02010600030101010101" pitchFamily="2" charset="-122"/>
              </a:rPr>
              <a:t>个人账户是为参保人员设立的医疗保险专用账户，用于记录、存储个人账户基金，</a:t>
            </a:r>
            <a:r>
              <a:rPr lang="zh-CN" altLang="en-US" sz="2000">
                <a:latin typeface="Calibri" panose="020F0502020204030204" pitchFamily="34" charset="0"/>
              </a:rPr>
              <a:t>定向用于医疗消费。</a:t>
            </a:r>
            <a:endParaRPr lang="zh-CN" altLang="en-US" sz="2000">
              <a:latin typeface="宋体" panose="02010600030101010101" pitchFamily="2" charset="-122"/>
            </a:endParaRPr>
          </a:p>
          <a:p>
            <a:pPr>
              <a:lnSpc>
                <a:spcPts val="3000"/>
              </a:lnSpc>
            </a:pPr>
            <a:r>
              <a:rPr lang="en-US" altLang="zh-CN" sz="2000">
                <a:latin typeface="宋体" panose="02010600030101010101" pitchFamily="2" charset="-122"/>
              </a:rPr>
              <a:t>    ·</a:t>
            </a:r>
            <a:r>
              <a:rPr lang="zh-CN" altLang="en-US" sz="2000">
                <a:latin typeface="宋体" panose="02010600030101010101" pitchFamily="2" charset="-122"/>
              </a:rPr>
              <a:t>个人账户本金和利息归个人所有，可以结转使用和继承。</a:t>
            </a:r>
            <a:endParaRPr lang="zh-CN" altLang="en-US" sz="2000">
              <a:latin typeface="宋体" panose="02010600030101010101" pitchFamily="2" charset="-122"/>
            </a:endParaRPr>
          </a:p>
          <a:p>
            <a:pPr>
              <a:lnSpc>
                <a:spcPts val="3000"/>
              </a:lnSpc>
            </a:pPr>
            <a:r>
              <a:rPr lang="en-US" altLang="zh-CN" sz="2000">
                <a:latin typeface="宋体" panose="02010600030101010101" pitchFamily="2" charset="-122"/>
              </a:rPr>
              <a:t>    ·</a:t>
            </a:r>
            <a:r>
              <a:rPr lang="zh-CN" altLang="en-US" sz="2000">
                <a:latin typeface="宋体" panose="02010600030101010101" pitchFamily="2" charset="-122"/>
              </a:rPr>
              <a:t>各统筹地区不得擅自开通个人账户提现功能。参保人员因出国定居、死亡等特殊原因，经申请可将个人账户基金划转给个人或继承人。</a:t>
            </a:r>
            <a:endParaRPr lang="zh-CN" altLang="en-US" sz="2000">
              <a:latin typeface="宋体" panose="02010600030101010101" pitchFamily="2" charset="-122"/>
            </a:endParaRPr>
          </a:p>
          <a:p>
            <a:pPr>
              <a:lnSpc>
                <a:spcPts val="3000"/>
              </a:lnSpc>
            </a:pPr>
            <a:r>
              <a:rPr lang="en-US" altLang="zh-CN" sz="2000">
                <a:latin typeface="宋体" panose="02010600030101010101" pitchFamily="2" charset="-122"/>
              </a:rPr>
              <a:t>    ·</a:t>
            </a:r>
            <a:r>
              <a:rPr lang="zh-CN" altLang="en-US" sz="2000">
                <a:latin typeface="宋体" panose="02010600030101010101" pitchFamily="2" charset="-122"/>
              </a:rPr>
              <a:t>参保人员跨统筹地区流动就业的，个人账户原则上随其医疗保险关系转移划转。</a:t>
            </a:r>
            <a:endParaRPr lang="zh-CN" altLang="en-US" sz="2000">
              <a:latin typeface="宋体" panose="02010600030101010101" pitchFamily="2" charset="-122"/>
            </a:endParaRPr>
          </a:p>
          <a:p>
            <a:pPr>
              <a:lnSpc>
                <a:spcPts val="3000"/>
              </a:lnSpc>
            </a:pPr>
            <a:r>
              <a:rPr lang="en-US" altLang="zh-CN" sz="2000">
                <a:latin typeface="宋体" panose="02010600030101010101" pitchFamily="2" charset="-122"/>
              </a:rPr>
              <a:t>    ·</a:t>
            </a:r>
            <a:r>
              <a:rPr lang="zh-CN" altLang="en-US" sz="2000" b="1">
                <a:latin typeface="宋体" panose="02010600030101010101" pitchFamily="2" charset="-122"/>
              </a:rPr>
              <a:t>参保人员终止医保关系的，用人单位或管理单位须及时向医保经办机构申报，逾期造成个人账户基金损失的，由用人单位或管理单位承担。</a:t>
            </a:r>
            <a:endParaRPr lang="zh-CN" altLang="en-US" sz="2000" b="1">
              <a:latin typeface="宋体" panose="02010600030101010101" pitchFamily="2" charset="-122"/>
            </a:endParaRPr>
          </a:p>
          <a:p>
            <a:endParaRPr lang="zh-CN" altLang="en-US">
              <a:latin typeface="Calibri" panose="020F0502020204030204" pitchFamily="34" charset="0"/>
            </a:endParaRPr>
          </a:p>
        </p:txBody>
      </p:sp>
      <p:pic>
        <p:nvPicPr>
          <p:cNvPr id="30729" name="图片 1"/>
          <p:cNvPicPr>
            <a:picLocks noChangeAspect="1"/>
          </p:cNvPicPr>
          <p:nvPr/>
        </p:nvPicPr>
        <p:blipFill>
          <a:blip r:embed="rId1"/>
          <a:stretch>
            <a:fillRect/>
          </a:stretch>
        </p:blipFill>
        <p:spPr>
          <a:xfrm>
            <a:off x="7286625" y="139700"/>
            <a:ext cx="708025" cy="698500"/>
          </a:xfrm>
          <a:prstGeom prst="rect">
            <a:avLst/>
          </a:prstGeom>
          <a:noFill/>
          <a:ln w="9525">
            <a:noFill/>
          </a:ln>
        </p:spPr>
      </p:pic>
    </p:spTree>
  </p:cSld>
  <p:clrMapOvr>
    <a:masterClrMapping/>
  </p:clrMapOvr>
  <p:transition>
    <p:wedg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1745" name="直接连接符 44"/>
          <p:cNvSpPr/>
          <p:nvPr/>
        </p:nvSpPr>
        <p:spPr>
          <a:xfrm flipH="1">
            <a:off x="0" y="0"/>
            <a:ext cx="0" cy="0"/>
          </a:xfrm>
          <a:prstGeom prst="line">
            <a:avLst/>
          </a:prstGeom>
          <a:ln w="25400">
            <a:noFill/>
          </a:ln>
        </p:spPr>
      </p:sp>
      <p:sp>
        <p:nvSpPr>
          <p:cNvPr id="31746" name="直接连接符 60"/>
          <p:cNvSpPr/>
          <p:nvPr/>
        </p:nvSpPr>
        <p:spPr>
          <a:xfrm>
            <a:off x="0" y="0"/>
            <a:ext cx="0" cy="0"/>
          </a:xfrm>
          <a:prstGeom prst="line">
            <a:avLst/>
          </a:prstGeom>
          <a:ln w="25400">
            <a:noFill/>
          </a:ln>
        </p:spPr>
      </p:sp>
      <p:sp>
        <p:nvSpPr>
          <p:cNvPr id="31747" name="矩形 9"/>
          <p:cNvSpPr/>
          <p:nvPr/>
        </p:nvSpPr>
        <p:spPr>
          <a:xfrm>
            <a:off x="103188" y="127000"/>
            <a:ext cx="7891462" cy="615950"/>
          </a:xfrm>
          <a:custGeom>
            <a:avLst/>
            <a:gdLst>
              <a:gd name="txL" fmla="*/ 0 w 5306049"/>
              <a:gd name="txT" fmla="*/ 0 h 999169"/>
              <a:gd name="txR" fmla="*/ 5306049 w 5306049"/>
              <a:gd name="txB" fmla="*/ 999169 h 999169"/>
            </a:gdLst>
            <a:ahLst/>
            <a:cxnLst>
              <a:cxn ang="0">
                <a:pos x="0" y="0"/>
              </a:cxn>
              <a:cxn ang="0">
                <a:pos x="84777095" y="0"/>
              </a:cxn>
              <a:cxn ang="0">
                <a:pos x="84777095" y="1045"/>
              </a:cxn>
              <a:cxn ang="0">
                <a:pos x="0" y="1045"/>
              </a:cxn>
              <a:cxn ang="0">
                <a:pos x="0" y="0"/>
              </a:cxn>
            </a:cxnLst>
            <a:rect l="txL" t="txT" r="txR" b="txB"/>
            <a:pathLst>
              <a:path w="5306049" h="999169">
                <a:moveTo>
                  <a:pt x="0" y="0"/>
                </a:moveTo>
                <a:lnTo>
                  <a:pt x="5306049" y="0"/>
                </a:lnTo>
                <a:lnTo>
                  <a:pt x="5306049" y="999169"/>
                </a:lnTo>
                <a:lnTo>
                  <a:pt x="0" y="999169"/>
                </a:lnTo>
                <a:cubicBezTo>
                  <a:pt x="130629" y="535484"/>
                  <a:pt x="141515" y="496342"/>
                  <a:pt x="0" y="0"/>
                </a:cubicBezTo>
                <a:close/>
              </a:path>
            </a:pathLst>
          </a:custGeom>
          <a:solidFill>
            <a:srgbClr val="B9E1F5"/>
          </a:solidFill>
          <a:ln w="9525">
            <a:noFill/>
          </a:ln>
        </p:spPr>
        <p:txBody>
          <a:bodyPr lIns="81633" tIns="40817" rIns="81633" bIns="40817" anchor="ctr" anchorCtr="0"/>
          <a:p>
            <a:r>
              <a:rPr lang="zh-CN" altLang="en-US" sz="2800" b="1">
                <a:latin typeface="Calibri" panose="020F0502020204030204" pitchFamily="34" charset="0"/>
              </a:rPr>
              <a:t>  二、主要政策措施</a:t>
            </a:r>
            <a:endParaRPr lang="en-US" altLang="zh-CN" sz="2800" b="1">
              <a:solidFill>
                <a:srgbClr val="000000"/>
              </a:solidFill>
              <a:latin typeface="华文隶书" charset="-122"/>
              <a:ea typeface="华文隶书" charset="-122"/>
              <a:sym typeface="华文隶书" charset="-122"/>
            </a:endParaRPr>
          </a:p>
        </p:txBody>
      </p:sp>
      <p:sp>
        <p:nvSpPr>
          <p:cNvPr id="31748" name="文本框 1"/>
          <p:cNvSpPr/>
          <p:nvPr/>
        </p:nvSpPr>
        <p:spPr>
          <a:xfrm>
            <a:off x="171450" y="895350"/>
            <a:ext cx="8870950" cy="4160838"/>
          </a:xfrm>
          <a:prstGeom prst="rect">
            <a:avLst/>
          </a:prstGeom>
          <a:noFill/>
          <a:ln w="9525">
            <a:noFill/>
          </a:ln>
        </p:spPr>
        <p:txBody>
          <a:bodyPr/>
          <a:p>
            <a:pPr>
              <a:lnSpc>
                <a:spcPts val="3500"/>
              </a:lnSpc>
            </a:pPr>
            <a:r>
              <a:rPr lang="zh-CN" altLang="en-US" sz="2000" b="1">
                <a:latin typeface="宋体" panose="02010600030101010101" pitchFamily="2" charset="-122"/>
              </a:rPr>
              <a:t>    </a:t>
            </a:r>
            <a:endParaRPr lang="zh-CN" altLang="en-US" sz="2000" b="1">
              <a:latin typeface="宋体" panose="02010600030101010101" pitchFamily="2" charset="-122"/>
            </a:endParaRPr>
          </a:p>
          <a:p>
            <a:pPr>
              <a:lnSpc>
                <a:spcPts val="2000"/>
              </a:lnSpc>
            </a:pPr>
            <a:r>
              <a:rPr lang="zh-CN" altLang="en-US" sz="2000" b="1">
                <a:latin typeface="宋体" panose="02010600030101010101" pitchFamily="2" charset="-122"/>
              </a:rPr>
              <a:t>    </a:t>
            </a:r>
            <a:endParaRPr lang="en-US" altLang="zh-CN" sz="2000" b="1">
              <a:latin typeface="宋体" panose="02010600030101010101" pitchFamily="2" charset="-122"/>
            </a:endParaRPr>
          </a:p>
          <a:p>
            <a:pPr algn="just">
              <a:lnSpc>
                <a:spcPts val="3200"/>
              </a:lnSpc>
            </a:pPr>
            <a:r>
              <a:rPr lang="zh-CN" altLang="en-US" sz="2000">
                <a:latin typeface="宋体" panose="02010600030101010101" pitchFamily="2" charset="-122"/>
              </a:rPr>
              <a:t>    </a:t>
            </a:r>
            <a:endParaRPr lang="en-US" altLang="zh-CN" sz="2000">
              <a:latin typeface="宋体" panose="02010600030101010101" pitchFamily="2" charset="-122"/>
            </a:endParaRPr>
          </a:p>
          <a:p>
            <a:pPr algn="just">
              <a:lnSpc>
                <a:spcPts val="3200"/>
              </a:lnSpc>
            </a:pPr>
            <a:r>
              <a:rPr lang="en-US" altLang="zh-CN" sz="2000" b="1">
                <a:latin typeface="宋体" panose="02010600030101010101" pitchFamily="2" charset="-122"/>
              </a:rPr>
              <a:t>    </a:t>
            </a:r>
            <a:r>
              <a:rPr lang="zh-CN" altLang="en-US" sz="2000" b="1">
                <a:latin typeface="宋体" panose="02010600030101010101" pitchFamily="2" charset="-122"/>
              </a:rPr>
              <a:t>第一，</a:t>
            </a:r>
            <a:r>
              <a:rPr lang="zh-CN" altLang="en-US" sz="2000">
                <a:latin typeface="宋体" panose="02010600030101010101" pitchFamily="2" charset="-122"/>
              </a:rPr>
              <a:t>完善与门诊共济保障相适应的医保付费机制，探索将符合条件的“互联网</a:t>
            </a:r>
            <a:r>
              <a:rPr lang="en-US" altLang="zh-CN" sz="2000">
                <a:latin typeface="宋体" panose="02010600030101010101" pitchFamily="2" charset="-122"/>
              </a:rPr>
              <a:t>+”</a:t>
            </a:r>
            <a:r>
              <a:rPr lang="zh-CN" altLang="en-US" sz="2000">
                <a:latin typeface="宋体" panose="02010600030101010101" pitchFamily="2" charset="-122"/>
              </a:rPr>
              <a:t>医疗服务纳入保障范围。</a:t>
            </a:r>
            <a:endParaRPr lang="en-US" altLang="zh-CN" sz="2000">
              <a:latin typeface="宋体" panose="02010600030101010101" pitchFamily="2" charset="-122"/>
            </a:endParaRPr>
          </a:p>
          <a:p>
            <a:pPr algn="just">
              <a:lnSpc>
                <a:spcPts val="3200"/>
              </a:lnSpc>
            </a:pPr>
            <a:r>
              <a:rPr lang="zh-CN" altLang="en-US" sz="2000">
                <a:latin typeface="宋体" panose="02010600030101010101" pitchFamily="2" charset="-122"/>
              </a:rPr>
              <a:t>   </a:t>
            </a:r>
            <a:r>
              <a:rPr lang="zh-CN" altLang="en-US" sz="2000" b="1">
                <a:latin typeface="宋体" panose="02010600030101010101" pitchFamily="2" charset="-122"/>
              </a:rPr>
              <a:t> 第二，</a:t>
            </a:r>
            <a:r>
              <a:rPr lang="zh-CN" altLang="en-US" sz="2000">
                <a:latin typeface="宋体" panose="02010600030101010101" pitchFamily="2" charset="-122"/>
              </a:rPr>
              <a:t>完善门诊慢特病管理措施</a:t>
            </a:r>
            <a:r>
              <a:rPr lang="en-US" altLang="zh-CN" sz="2000">
                <a:latin typeface="宋体" panose="02010600030101010101" pitchFamily="2" charset="-122"/>
              </a:rPr>
              <a:t>,</a:t>
            </a:r>
            <a:r>
              <a:rPr lang="zh-CN" altLang="en-US" sz="2000">
                <a:latin typeface="宋体" panose="02010600030101010101" pitchFamily="2" charset="-122"/>
              </a:rPr>
              <a:t>做实家庭医生签约服务，规范长期处方管理，协同推动基层医疗服务体系建设。</a:t>
            </a:r>
            <a:endParaRPr lang="en-US" altLang="zh-CN" sz="2000">
              <a:latin typeface="宋体" panose="02010600030101010101" pitchFamily="2" charset="-122"/>
            </a:endParaRPr>
          </a:p>
          <a:p>
            <a:pPr algn="just">
              <a:lnSpc>
                <a:spcPts val="3200"/>
              </a:lnSpc>
            </a:pPr>
            <a:r>
              <a:rPr lang="en-US" altLang="zh-CN" sz="2000" b="1">
                <a:latin typeface="宋体" panose="02010600030101010101" pitchFamily="2" charset="-122"/>
              </a:rPr>
              <a:t>    </a:t>
            </a:r>
            <a:r>
              <a:rPr lang="zh-CN" altLang="en-US" sz="2000" b="1">
                <a:latin typeface="宋体" panose="02010600030101010101" pitchFamily="2" charset="-122"/>
              </a:rPr>
              <a:t>第三，</a:t>
            </a:r>
            <a:r>
              <a:rPr lang="zh-CN" altLang="en-US" sz="2000">
                <a:latin typeface="宋体" panose="02010600030101010101" pitchFamily="2" charset="-122"/>
              </a:rPr>
              <a:t>不断创新门诊就医和服务管理，加强对定点医药机构合理使用医保基金的监管，严厉打击欺诈骗保行为，确保基金稳健可持续运行。</a:t>
            </a:r>
            <a:endParaRPr lang="en-US" altLang="zh-CN" sz="2000">
              <a:latin typeface="宋体" panose="02010600030101010101" pitchFamily="2" charset="-122"/>
            </a:endParaRPr>
          </a:p>
          <a:p>
            <a:pPr algn="just">
              <a:lnSpc>
                <a:spcPts val="3200"/>
              </a:lnSpc>
            </a:pPr>
            <a:r>
              <a:rPr lang="zh-CN" altLang="en-US" sz="2000">
                <a:latin typeface="宋体" panose="02010600030101010101" pitchFamily="2" charset="-122"/>
              </a:rPr>
              <a:t>   </a:t>
            </a:r>
            <a:r>
              <a:rPr lang="zh-CN" altLang="en-US" sz="2000" b="1">
                <a:latin typeface="宋体" panose="02010600030101010101" pitchFamily="2" charset="-122"/>
              </a:rPr>
              <a:t> </a:t>
            </a:r>
            <a:endParaRPr lang="zh-CN" altLang="en-US" sz="2000">
              <a:latin typeface="宋体" panose="02010600030101010101" pitchFamily="2" charset="-122"/>
            </a:endParaRPr>
          </a:p>
          <a:p>
            <a:pPr algn="just">
              <a:lnSpc>
                <a:spcPts val="4500"/>
              </a:lnSpc>
            </a:pPr>
            <a:endParaRPr lang="zh-CN" altLang="en-US" sz="2000">
              <a:latin typeface="宋体" panose="02010600030101010101" pitchFamily="2" charset="-122"/>
            </a:endParaRPr>
          </a:p>
          <a:p>
            <a:pPr algn="just">
              <a:lnSpc>
                <a:spcPts val="4500"/>
              </a:lnSpc>
            </a:pPr>
            <a:endParaRPr lang="zh-CN" altLang="en-US" sz="2000">
              <a:latin typeface="Calibri" panose="020F0502020204030204" pitchFamily="34" charset="0"/>
            </a:endParaRPr>
          </a:p>
          <a:p>
            <a:pPr algn="just">
              <a:lnSpc>
                <a:spcPts val="4500"/>
              </a:lnSpc>
            </a:pPr>
            <a:endParaRPr lang="zh-CN" altLang="en-US" sz="2000">
              <a:latin typeface="Calibri" panose="020F0502020204030204" pitchFamily="34" charset="0"/>
            </a:endParaRPr>
          </a:p>
          <a:p>
            <a:pPr algn="just">
              <a:lnSpc>
                <a:spcPts val="4500"/>
              </a:lnSpc>
            </a:pPr>
            <a:endParaRPr lang="zh-CN" altLang="en-US" sz="2000">
              <a:latin typeface="宋体" panose="02010600030101010101" pitchFamily="2" charset="-122"/>
            </a:endParaRPr>
          </a:p>
          <a:p>
            <a:pPr algn="just" eaLnBrk="1" hangingPunct="1">
              <a:lnSpc>
                <a:spcPts val="4500"/>
              </a:lnSpc>
            </a:pPr>
            <a:endParaRPr lang="zh-CN" altLang="en-US" sz="2000">
              <a:latin typeface="Calibri" panose="020F0502020204030204" pitchFamily="34" charset="0"/>
            </a:endParaRPr>
          </a:p>
          <a:p>
            <a:pPr eaLnBrk="1" hangingPunct="1">
              <a:lnSpc>
                <a:spcPct val="150000"/>
              </a:lnSpc>
            </a:pPr>
            <a:endParaRPr lang="zh-CN" altLang="en-US" sz="2000">
              <a:solidFill>
                <a:srgbClr val="000000"/>
              </a:solidFill>
              <a:latin typeface="MS PGothic" panose="020B0600070205080204" pitchFamily="34" charset="-128"/>
              <a:ea typeface="MS PGothic" panose="020B0600070205080204" pitchFamily="34" charset="-128"/>
              <a:sym typeface="MS PGothic" panose="020B0600070205080204" pitchFamily="34" charset="-128"/>
            </a:endParaRPr>
          </a:p>
        </p:txBody>
      </p:sp>
      <p:sp>
        <p:nvSpPr>
          <p:cNvPr id="31749" name="圆角矩形 25"/>
          <p:cNvSpPr/>
          <p:nvPr/>
        </p:nvSpPr>
        <p:spPr>
          <a:xfrm>
            <a:off x="5940425" y="1419225"/>
            <a:ext cx="1728788" cy="720725"/>
          </a:xfrm>
          <a:prstGeom prst="roundRect">
            <a:avLst>
              <a:gd name="adj" fmla="val 16667"/>
            </a:avLst>
          </a:prstGeom>
          <a:noFill/>
          <a:ln w="9525">
            <a:noFill/>
          </a:ln>
        </p:spPr>
        <p:txBody>
          <a:bodyPr>
            <a:spAutoFit/>
          </a:bodyPr>
          <a:p>
            <a:endParaRPr lang="zh-CN" altLang="zh-CN" sz="1800">
              <a:solidFill>
                <a:srgbClr val="000000"/>
              </a:solidFill>
              <a:latin typeface="Calibri" panose="020F0502020204030204" pitchFamily="34" charset="0"/>
              <a:sym typeface="宋体" panose="02010600030101010101" pitchFamily="2" charset="-122"/>
            </a:endParaRPr>
          </a:p>
        </p:txBody>
      </p:sp>
      <p:sp>
        <p:nvSpPr>
          <p:cNvPr id="31750" name="圆角矩形 27"/>
          <p:cNvSpPr/>
          <p:nvPr/>
        </p:nvSpPr>
        <p:spPr>
          <a:xfrm>
            <a:off x="5580063" y="1203325"/>
            <a:ext cx="2089150" cy="936625"/>
          </a:xfrm>
          <a:prstGeom prst="roundRect">
            <a:avLst>
              <a:gd name="adj" fmla="val 16667"/>
            </a:avLst>
          </a:prstGeom>
          <a:noFill/>
          <a:ln w="9525">
            <a:noFill/>
          </a:ln>
        </p:spPr>
        <p:txBody>
          <a:bodyPr>
            <a:spAutoFit/>
          </a:bodyPr>
          <a:p>
            <a:endParaRPr lang="zh-CN" altLang="zh-CN" sz="1800">
              <a:solidFill>
                <a:srgbClr val="000000"/>
              </a:solidFill>
              <a:latin typeface="Calibri" panose="020F0502020204030204" pitchFamily="34" charset="0"/>
              <a:sym typeface="宋体" panose="02010600030101010101" pitchFamily="2" charset="-122"/>
            </a:endParaRPr>
          </a:p>
        </p:txBody>
      </p:sp>
      <p:sp>
        <p:nvSpPr>
          <p:cNvPr id="31751" name="TextBox 7"/>
          <p:cNvSpPr/>
          <p:nvPr/>
        </p:nvSpPr>
        <p:spPr>
          <a:xfrm>
            <a:off x="450850" y="1201738"/>
            <a:ext cx="7753350" cy="461962"/>
          </a:xfrm>
          <a:prstGeom prst="rect">
            <a:avLst/>
          </a:prstGeom>
          <a:gradFill rotWithShape="1">
            <a:gsLst>
              <a:gs pos="0">
                <a:srgbClr val="29869F">
                  <a:alpha val="100000"/>
                </a:srgbClr>
              </a:gs>
              <a:gs pos="79999">
                <a:srgbClr val="36B0D0">
                  <a:alpha val="100000"/>
                </a:srgbClr>
              </a:gs>
              <a:gs pos="100000">
                <a:srgbClr val="33B3D5">
                  <a:alpha val="100000"/>
                </a:srgbClr>
              </a:gs>
            </a:gsLst>
            <a:lin ang="16200000" scaled="1"/>
            <a:tileRect/>
          </a:gradFill>
          <a:ln w="9525" cap="flat" cmpd="sng">
            <a:solidFill>
              <a:srgbClr val="4BACC6"/>
            </a:solidFill>
            <a:prstDash val="solid"/>
            <a:bevel/>
            <a:headEnd type="none" w="med" len="med"/>
            <a:tailEnd type="none" w="med" len="med"/>
          </a:ln>
        </p:spPr>
        <p:txBody>
          <a:bodyPr>
            <a:spAutoFit/>
          </a:bodyPr>
          <a:p>
            <a:r>
              <a:rPr lang="zh-CN" altLang="en-US" sz="2400" b="1">
                <a:latin typeface="Calibri" panose="020F0502020204030204" pitchFamily="34" charset="0"/>
              </a:rPr>
              <a:t>（三）健全三项机制</a:t>
            </a:r>
            <a:endParaRPr lang="zh-CN" altLang="en-US" sz="2400" b="1">
              <a:latin typeface="Calibri" panose="020F0502020204030204" pitchFamily="34" charset="0"/>
            </a:endParaRPr>
          </a:p>
        </p:txBody>
      </p:sp>
      <p:pic>
        <p:nvPicPr>
          <p:cNvPr id="31752" name="图片 1"/>
          <p:cNvPicPr>
            <a:picLocks noChangeAspect="1"/>
          </p:cNvPicPr>
          <p:nvPr/>
        </p:nvPicPr>
        <p:blipFill>
          <a:blip r:embed="rId1"/>
          <a:stretch>
            <a:fillRect/>
          </a:stretch>
        </p:blipFill>
        <p:spPr>
          <a:xfrm>
            <a:off x="7286625" y="127000"/>
            <a:ext cx="708025" cy="698500"/>
          </a:xfrm>
          <a:prstGeom prst="rect">
            <a:avLst/>
          </a:prstGeom>
          <a:noFill/>
          <a:ln w="9525">
            <a:noFill/>
          </a:ln>
        </p:spPr>
      </p:pic>
    </p:spTree>
  </p:cSld>
  <p:clrMapOvr>
    <a:masterClrMapping/>
  </p:clrMapOvr>
  <p:transition>
    <p:wedg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2769" name="直接连接符 44"/>
          <p:cNvSpPr/>
          <p:nvPr/>
        </p:nvSpPr>
        <p:spPr>
          <a:xfrm flipH="1">
            <a:off x="0" y="0"/>
            <a:ext cx="0" cy="0"/>
          </a:xfrm>
          <a:prstGeom prst="line">
            <a:avLst/>
          </a:prstGeom>
          <a:ln w="25400">
            <a:noFill/>
          </a:ln>
        </p:spPr>
      </p:sp>
      <p:sp>
        <p:nvSpPr>
          <p:cNvPr id="32770" name="直接连接符 60"/>
          <p:cNvSpPr/>
          <p:nvPr/>
        </p:nvSpPr>
        <p:spPr>
          <a:xfrm>
            <a:off x="0" y="0"/>
            <a:ext cx="0" cy="0"/>
          </a:xfrm>
          <a:prstGeom prst="line">
            <a:avLst/>
          </a:prstGeom>
          <a:ln w="25400">
            <a:noFill/>
          </a:ln>
        </p:spPr>
      </p:sp>
      <p:sp>
        <p:nvSpPr>
          <p:cNvPr id="32771" name="矩形 9"/>
          <p:cNvSpPr/>
          <p:nvPr/>
        </p:nvSpPr>
        <p:spPr>
          <a:xfrm>
            <a:off x="103188" y="139700"/>
            <a:ext cx="7891462" cy="431800"/>
          </a:xfrm>
          <a:custGeom>
            <a:avLst/>
            <a:gdLst>
              <a:gd name="txL" fmla="*/ 0 w 5306049"/>
              <a:gd name="txT" fmla="*/ 0 h 999169"/>
              <a:gd name="txR" fmla="*/ 5306049 w 5306049"/>
              <a:gd name="txB" fmla="*/ 999169 h 999169"/>
            </a:gdLst>
            <a:ahLst/>
            <a:cxnLst>
              <a:cxn ang="0">
                <a:pos x="0" y="0"/>
              </a:cxn>
              <a:cxn ang="0">
                <a:pos x="84777095" y="0"/>
              </a:cxn>
              <a:cxn ang="0">
                <a:pos x="84777095" y="252"/>
              </a:cxn>
              <a:cxn ang="0">
                <a:pos x="0" y="252"/>
              </a:cxn>
              <a:cxn ang="0">
                <a:pos x="0" y="0"/>
              </a:cxn>
            </a:cxnLst>
            <a:rect l="txL" t="txT" r="txR" b="txB"/>
            <a:pathLst>
              <a:path w="5306049" h="999169">
                <a:moveTo>
                  <a:pt x="0" y="0"/>
                </a:moveTo>
                <a:lnTo>
                  <a:pt x="5306049" y="0"/>
                </a:lnTo>
                <a:lnTo>
                  <a:pt x="5306049" y="999169"/>
                </a:lnTo>
                <a:lnTo>
                  <a:pt x="0" y="999169"/>
                </a:lnTo>
                <a:cubicBezTo>
                  <a:pt x="130629" y="535484"/>
                  <a:pt x="141515" y="496342"/>
                  <a:pt x="0" y="0"/>
                </a:cubicBezTo>
                <a:close/>
              </a:path>
            </a:pathLst>
          </a:custGeom>
          <a:solidFill>
            <a:srgbClr val="B9E1F5"/>
          </a:solidFill>
          <a:ln w="9525">
            <a:noFill/>
          </a:ln>
        </p:spPr>
        <p:txBody>
          <a:bodyPr lIns="81633" tIns="40817" rIns="81633" bIns="40817" anchor="ctr" anchorCtr="0"/>
          <a:p>
            <a:r>
              <a:rPr lang="zh-CN" altLang="en-US" sz="2800" b="1">
                <a:solidFill>
                  <a:srgbClr val="000000"/>
                </a:solidFill>
                <a:latin typeface="华文隶书" charset="-122"/>
                <a:ea typeface="华文隶书" charset="-122"/>
                <a:sym typeface="华文隶书" charset="-122"/>
              </a:rPr>
              <a:t>  </a:t>
            </a:r>
            <a:endParaRPr lang="en-US" altLang="zh-CN" sz="2800" b="1">
              <a:solidFill>
                <a:srgbClr val="000000"/>
              </a:solidFill>
              <a:latin typeface="华文隶书" charset="-122"/>
              <a:ea typeface="华文隶书" charset="-122"/>
              <a:sym typeface="华文隶书" charset="-122"/>
            </a:endParaRPr>
          </a:p>
        </p:txBody>
      </p:sp>
      <p:sp>
        <p:nvSpPr>
          <p:cNvPr id="32772" name="文本框 1"/>
          <p:cNvSpPr/>
          <p:nvPr/>
        </p:nvSpPr>
        <p:spPr>
          <a:xfrm>
            <a:off x="285750" y="895350"/>
            <a:ext cx="8616950" cy="4160838"/>
          </a:xfrm>
          <a:prstGeom prst="rect">
            <a:avLst/>
          </a:prstGeom>
          <a:noFill/>
          <a:ln w="9525">
            <a:noFill/>
          </a:ln>
        </p:spPr>
        <p:txBody>
          <a:bodyPr/>
          <a:p>
            <a:pPr algn="just">
              <a:lnSpc>
                <a:spcPts val="5000"/>
              </a:lnSpc>
            </a:pPr>
            <a:endParaRPr lang="en-US" altLang="zh-CN" sz="3800">
              <a:latin typeface="Calibri" panose="020F0502020204030204" pitchFamily="34" charset="0"/>
            </a:endParaRPr>
          </a:p>
          <a:p>
            <a:pPr algn="just">
              <a:lnSpc>
                <a:spcPts val="5000"/>
              </a:lnSpc>
            </a:pPr>
            <a:endParaRPr lang="en-US" altLang="zh-CN" sz="3800">
              <a:latin typeface="Calibri" panose="020F0502020204030204" pitchFamily="34" charset="0"/>
            </a:endParaRPr>
          </a:p>
          <a:p>
            <a:pPr algn="ctr"/>
            <a:r>
              <a:rPr lang="zh-CN" altLang="en-US" sz="5000">
                <a:latin typeface="黑体" panose="02010609060101010101" pitchFamily="49" charset="-122"/>
                <a:ea typeface="黑体" panose="02010609060101010101" pitchFamily="49" charset="-122"/>
              </a:rPr>
              <a:t>城乡居民基本医疗保险</a:t>
            </a:r>
            <a:endParaRPr lang="zh-CN" altLang="en-US" sz="5000">
              <a:latin typeface="黑体" panose="02010609060101010101" pitchFamily="49" charset="-122"/>
              <a:ea typeface="黑体" panose="02010609060101010101" pitchFamily="49" charset="-122"/>
            </a:endParaRPr>
          </a:p>
          <a:p>
            <a:pPr algn="ctr"/>
            <a:r>
              <a:rPr lang="zh-CN" altLang="en-US" sz="5000">
                <a:latin typeface="黑体" panose="02010609060101010101" pitchFamily="49" charset="-122"/>
                <a:ea typeface="黑体" panose="02010609060101010101" pitchFamily="49" charset="-122"/>
              </a:rPr>
              <a:t>普通门诊统筹政策</a:t>
            </a:r>
            <a:endParaRPr lang="zh-CN" altLang="en-US" sz="5000">
              <a:latin typeface="黑体" panose="02010609060101010101" pitchFamily="49" charset="-122"/>
              <a:ea typeface="黑体" panose="02010609060101010101" pitchFamily="49" charset="-122"/>
            </a:endParaRPr>
          </a:p>
          <a:p>
            <a:pPr algn="just" eaLnBrk="1" hangingPunct="1">
              <a:lnSpc>
                <a:spcPts val="4500"/>
              </a:lnSpc>
            </a:pPr>
            <a:endParaRPr lang="zh-CN" altLang="en-US" sz="2000">
              <a:latin typeface="Calibri" panose="020F0502020204030204" pitchFamily="34" charset="0"/>
            </a:endParaRPr>
          </a:p>
          <a:p>
            <a:pPr eaLnBrk="1" hangingPunct="1">
              <a:lnSpc>
                <a:spcPct val="150000"/>
              </a:lnSpc>
            </a:pPr>
            <a:endParaRPr lang="zh-CN" altLang="en-US" sz="2000">
              <a:solidFill>
                <a:srgbClr val="000000"/>
              </a:solidFill>
              <a:latin typeface="MS PGothic" panose="020B0600070205080204" pitchFamily="34" charset="-128"/>
              <a:ea typeface="MS PGothic" panose="020B0600070205080204" pitchFamily="34" charset="-128"/>
              <a:sym typeface="MS PGothic" panose="020B0600070205080204" pitchFamily="34" charset="-128"/>
            </a:endParaRPr>
          </a:p>
        </p:txBody>
      </p:sp>
      <p:sp>
        <p:nvSpPr>
          <p:cNvPr id="32773" name="圆角矩形 25"/>
          <p:cNvSpPr/>
          <p:nvPr/>
        </p:nvSpPr>
        <p:spPr>
          <a:xfrm>
            <a:off x="5940425" y="1419225"/>
            <a:ext cx="1728788" cy="720725"/>
          </a:xfrm>
          <a:prstGeom prst="roundRect">
            <a:avLst>
              <a:gd name="adj" fmla="val 16667"/>
            </a:avLst>
          </a:prstGeom>
          <a:noFill/>
          <a:ln w="9525">
            <a:noFill/>
          </a:ln>
        </p:spPr>
        <p:txBody>
          <a:bodyPr>
            <a:spAutoFit/>
          </a:bodyPr>
          <a:p>
            <a:endParaRPr lang="zh-CN" altLang="zh-CN" sz="1800">
              <a:solidFill>
                <a:srgbClr val="000000"/>
              </a:solidFill>
              <a:latin typeface="Calibri" panose="020F0502020204030204" pitchFamily="34" charset="0"/>
              <a:sym typeface="宋体" panose="02010600030101010101" pitchFamily="2" charset="-122"/>
            </a:endParaRPr>
          </a:p>
        </p:txBody>
      </p:sp>
      <p:sp>
        <p:nvSpPr>
          <p:cNvPr id="32774" name="圆角矩形 27"/>
          <p:cNvSpPr/>
          <p:nvPr/>
        </p:nvSpPr>
        <p:spPr>
          <a:xfrm>
            <a:off x="5580063" y="1203325"/>
            <a:ext cx="2089150" cy="936625"/>
          </a:xfrm>
          <a:prstGeom prst="roundRect">
            <a:avLst>
              <a:gd name="adj" fmla="val 16667"/>
            </a:avLst>
          </a:prstGeom>
          <a:noFill/>
          <a:ln w="9525">
            <a:noFill/>
          </a:ln>
        </p:spPr>
        <p:txBody>
          <a:bodyPr>
            <a:spAutoFit/>
          </a:bodyPr>
          <a:p>
            <a:endParaRPr lang="zh-CN" altLang="zh-CN" sz="1800">
              <a:solidFill>
                <a:srgbClr val="000000"/>
              </a:solidFill>
              <a:latin typeface="Calibri" panose="020F0502020204030204" pitchFamily="34" charset="0"/>
              <a:sym typeface="宋体" panose="02010600030101010101" pitchFamily="2" charset="-122"/>
            </a:endParaRPr>
          </a:p>
        </p:txBody>
      </p:sp>
      <p:pic>
        <p:nvPicPr>
          <p:cNvPr id="32775" name="图片 1"/>
          <p:cNvPicPr>
            <a:picLocks noChangeAspect="1"/>
          </p:cNvPicPr>
          <p:nvPr/>
        </p:nvPicPr>
        <p:blipFill>
          <a:blip r:embed="rId1"/>
          <a:stretch>
            <a:fillRect/>
          </a:stretch>
        </p:blipFill>
        <p:spPr>
          <a:xfrm>
            <a:off x="52388" y="0"/>
            <a:ext cx="708025" cy="698500"/>
          </a:xfrm>
          <a:prstGeom prst="rect">
            <a:avLst/>
          </a:prstGeom>
          <a:noFill/>
          <a:ln w="9525">
            <a:noFill/>
          </a:ln>
        </p:spPr>
      </p:pic>
    </p:spTree>
  </p:cSld>
  <p:clrMapOvr>
    <a:masterClrMapping/>
  </p:clrMapOvr>
  <p:transition>
    <p:wedg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3793" name="直接连接符 44"/>
          <p:cNvSpPr/>
          <p:nvPr/>
        </p:nvSpPr>
        <p:spPr>
          <a:xfrm flipH="1">
            <a:off x="0" y="0"/>
            <a:ext cx="0" cy="0"/>
          </a:xfrm>
          <a:prstGeom prst="line">
            <a:avLst/>
          </a:prstGeom>
          <a:ln w="25400">
            <a:noFill/>
          </a:ln>
        </p:spPr>
      </p:sp>
      <p:sp>
        <p:nvSpPr>
          <p:cNvPr id="33794" name="直接连接符 60"/>
          <p:cNvSpPr/>
          <p:nvPr/>
        </p:nvSpPr>
        <p:spPr>
          <a:xfrm>
            <a:off x="0" y="0"/>
            <a:ext cx="0" cy="0"/>
          </a:xfrm>
          <a:prstGeom prst="line">
            <a:avLst/>
          </a:prstGeom>
          <a:ln w="25400">
            <a:noFill/>
          </a:ln>
        </p:spPr>
      </p:sp>
      <p:sp>
        <p:nvSpPr>
          <p:cNvPr id="33795" name="矩形 9"/>
          <p:cNvSpPr/>
          <p:nvPr/>
        </p:nvSpPr>
        <p:spPr>
          <a:xfrm>
            <a:off x="95250" y="139700"/>
            <a:ext cx="7891463" cy="615950"/>
          </a:xfrm>
          <a:custGeom>
            <a:avLst/>
            <a:gdLst>
              <a:gd name="txL" fmla="*/ 0 w 5306049"/>
              <a:gd name="txT" fmla="*/ 0 h 999169"/>
              <a:gd name="txR" fmla="*/ 5306049 w 5306049"/>
              <a:gd name="txB" fmla="*/ 999169 h 999169"/>
            </a:gdLst>
            <a:ahLst/>
            <a:cxnLst>
              <a:cxn ang="0">
                <a:pos x="0" y="0"/>
              </a:cxn>
              <a:cxn ang="0">
                <a:pos x="84777106" y="0"/>
              </a:cxn>
              <a:cxn ang="0">
                <a:pos x="84777106" y="1045"/>
              </a:cxn>
              <a:cxn ang="0">
                <a:pos x="0" y="1045"/>
              </a:cxn>
              <a:cxn ang="0">
                <a:pos x="0" y="0"/>
              </a:cxn>
            </a:cxnLst>
            <a:rect l="txL" t="txT" r="txR" b="txB"/>
            <a:pathLst>
              <a:path w="5306049" h="999169">
                <a:moveTo>
                  <a:pt x="0" y="0"/>
                </a:moveTo>
                <a:lnTo>
                  <a:pt x="5306049" y="0"/>
                </a:lnTo>
                <a:lnTo>
                  <a:pt x="5306049" y="999169"/>
                </a:lnTo>
                <a:lnTo>
                  <a:pt x="0" y="999169"/>
                </a:lnTo>
                <a:cubicBezTo>
                  <a:pt x="130629" y="535484"/>
                  <a:pt x="141515" y="496342"/>
                  <a:pt x="0" y="0"/>
                </a:cubicBezTo>
                <a:close/>
              </a:path>
            </a:pathLst>
          </a:custGeom>
          <a:solidFill>
            <a:srgbClr val="B9E1F5"/>
          </a:solidFill>
          <a:ln w="9525">
            <a:noFill/>
          </a:ln>
        </p:spPr>
        <p:txBody>
          <a:bodyPr lIns="81633" tIns="40817" rIns="81633" bIns="40817" anchor="ctr" anchorCtr="0"/>
          <a:p>
            <a:pPr>
              <a:lnSpc>
                <a:spcPts val="3500"/>
              </a:lnSpc>
            </a:pPr>
            <a:r>
              <a:rPr lang="zh-CN" altLang="en-US" sz="2800" b="1">
                <a:latin typeface="Calibri" panose="020F0502020204030204" pitchFamily="34" charset="0"/>
              </a:rPr>
              <a:t>   主要政策措施</a:t>
            </a:r>
            <a:endParaRPr lang="en-US" altLang="zh-CN" sz="2800" b="1">
              <a:latin typeface="Calibri" panose="020F0502020204030204" pitchFamily="34" charset="0"/>
            </a:endParaRPr>
          </a:p>
        </p:txBody>
      </p:sp>
      <p:sp>
        <p:nvSpPr>
          <p:cNvPr id="33796" name="文本框 1"/>
          <p:cNvSpPr/>
          <p:nvPr/>
        </p:nvSpPr>
        <p:spPr>
          <a:xfrm>
            <a:off x="285750" y="1035050"/>
            <a:ext cx="8616950" cy="4021138"/>
          </a:xfrm>
          <a:prstGeom prst="rect">
            <a:avLst/>
          </a:prstGeom>
          <a:noFill/>
          <a:ln w="9525">
            <a:noFill/>
          </a:ln>
        </p:spPr>
        <p:txBody>
          <a:bodyPr/>
          <a:p>
            <a:pPr>
              <a:lnSpc>
                <a:spcPts val="4500"/>
              </a:lnSpc>
            </a:pPr>
            <a:r>
              <a:rPr lang="zh-CN" altLang="en-US" sz="2000">
                <a:latin typeface="宋体" panose="02010600030101010101" pitchFamily="2" charset="-122"/>
              </a:rPr>
              <a:t>    </a:t>
            </a:r>
            <a:r>
              <a:rPr lang="en-US" altLang="zh-CN" sz="2000">
                <a:latin typeface="宋体" panose="02010600030101010101" pitchFamily="2" charset="-122"/>
              </a:rPr>
              <a:t>·</a:t>
            </a:r>
            <a:r>
              <a:rPr lang="zh-CN" altLang="en-US" sz="2000" b="1">
                <a:latin typeface="宋体" panose="02010600030101010101" pitchFamily="2" charset="-122"/>
              </a:rPr>
              <a:t>提高最高支付限额。</a:t>
            </a:r>
            <a:r>
              <a:rPr lang="zh-CN" altLang="en-US" sz="2000">
                <a:latin typeface="宋体" panose="02010600030101010101" pitchFamily="2" charset="-122"/>
              </a:rPr>
              <a:t>缴费与待遇水平相挂钩，实行动态管理。按人均筹资标准的一定比例确定普通门诊支付限额。根据当前筹资水平，年支付限额暂定为</a:t>
            </a:r>
            <a:r>
              <a:rPr lang="en-US" altLang="zh-CN" sz="2000">
                <a:latin typeface="宋体" panose="02010600030101010101" pitchFamily="2" charset="-122"/>
              </a:rPr>
              <a:t>300</a:t>
            </a:r>
            <a:r>
              <a:rPr lang="zh-CN" altLang="en-US" sz="2000">
                <a:latin typeface="宋体" panose="02010600030101010101" pitchFamily="2" charset="-122"/>
              </a:rPr>
              <a:t>元，今后随着筹资水平提高适时再作调整。</a:t>
            </a:r>
            <a:endParaRPr lang="zh-CN" altLang="en-US" sz="2000">
              <a:latin typeface="宋体" panose="02010600030101010101" pitchFamily="2" charset="-122"/>
            </a:endParaRPr>
          </a:p>
          <a:p>
            <a:pPr>
              <a:lnSpc>
                <a:spcPts val="4500"/>
              </a:lnSpc>
            </a:pPr>
            <a:r>
              <a:rPr lang="zh-CN" altLang="en-US" sz="2000">
                <a:latin typeface="宋体" panose="02010600030101010101" pitchFamily="2" charset="-122"/>
              </a:rPr>
              <a:t>    </a:t>
            </a:r>
            <a:r>
              <a:rPr lang="en-US" altLang="zh-CN" sz="2000">
                <a:latin typeface="宋体" panose="02010600030101010101" pitchFamily="2" charset="-122"/>
              </a:rPr>
              <a:t>·</a:t>
            </a:r>
            <a:r>
              <a:rPr lang="zh-CN" altLang="en-US" sz="2000" b="1">
                <a:latin typeface="宋体" panose="02010600030101010101" pitchFamily="2" charset="-122"/>
              </a:rPr>
              <a:t>完善待遇支付政策。</a:t>
            </a:r>
            <a:r>
              <a:rPr lang="zh-CN" altLang="en-US" sz="2000">
                <a:latin typeface="宋体" panose="02010600030101010101" pitchFamily="2" charset="-122"/>
              </a:rPr>
              <a:t>居民医保普通门诊不设起付线。参保人员在定点医疗机构就医发生的政策范围内的普通门（急）诊医疗费用，三级定点医疗机构支付比例为</a:t>
            </a:r>
            <a:r>
              <a:rPr lang="en-US" altLang="zh-CN" sz="2000">
                <a:latin typeface="宋体" panose="02010600030101010101" pitchFamily="2" charset="-122"/>
              </a:rPr>
              <a:t>50%</a:t>
            </a:r>
            <a:r>
              <a:rPr lang="zh-CN" altLang="en-US" sz="2000">
                <a:latin typeface="宋体" panose="02010600030101010101" pitchFamily="2" charset="-122"/>
              </a:rPr>
              <a:t>，二级及以下定点医疗机构支付比例为</a:t>
            </a:r>
            <a:r>
              <a:rPr lang="en-US" altLang="zh-CN" sz="2000">
                <a:latin typeface="宋体" panose="02010600030101010101" pitchFamily="2" charset="-122"/>
              </a:rPr>
              <a:t>70%</a:t>
            </a:r>
            <a:r>
              <a:rPr lang="zh-CN" altLang="en-US" sz="2000">
                <a:latin typeface="宋体" panose="02010600030101010101" pitchFamily="2" charset="-122"/>
              </a:rPr>
              <a:t>。</a:t>
            </a:r>
            <a:endParaRPr lang="zh-CN" altLang="en-US" sz="2000">
              <a:latin typeface="宋体" panose="02010600030101010101" pitchFamily="2" charset="-122"/>
            </a:endParaRPr>
          </a:p>
          <a:p>
            <a:pPr algn="just">
              <a:lnSpc>
                <a:spcPts val="4500"/>
              </a:lnSpc>
            </a:pPr>
            <a:endParaRPr lang="zh-CN" altLang="en-US" sz="2000">
              <a:latin typeface="宋体" panose="02010600030101010101" pitchFamily="2" charset="-122"/>
            </a:endParaRPr>
          </a:p>
          <a:p>
            <a:pPr algn="just">
              <a:lnSpc>
                <a:spcPts val="4500"/>
              </a:lnSpc>
            </a:pPr>
            <a:endParaRPr lang="zh-CN" altLang="en-US" sz="2000">
              <a:latin typeface="宋体" panose="02010600030101010101" pitchFamily="2" charset="-122"/>
            </a:endParaRPr>
          </a:p>
          <a:p>
            <a:pPr algn="just" eaLnBrk="1" hangingPunct="1">
              <a:lnSpc>
                <a:spcPts val="4500"/>
              </a:lnSpc>
            </a:pPr>
            <a:endParaRPr lang="zh-CN" altLang="en-US" sz="2000">
              <a:latin typeface="Calibri" panose="020F0502020204030204" pitchFamily="34" charset="0"/>
            </a:endParaRPr>
          </a:p>
          <a:p>
            <a:pPr eaLnBrk="1" hangingPunct="1">
              <a:lnSpc>
                <a:spcPct val="150000"/>
              </a:lnSpc>
            </a:pPr>
            <a:endParaRPr lang="zh-CN" altLang="en-US" sz="2000">
              <a:solidFill>
                <a:srgbClr val="000000"/>
              </a:solidFill>
              <a:latin typeface="MS PGothic" panose="020B0600070205080204" pitchFamily="34" charset="-128"/>
              <a:ea typeface="MS PGothic" panose="020B0600070205080204" pitchFamily="34" charset="-128"/>
              <a:sym typeface="MS PGothic" panose="020B0600070205080204" pitchFamily="34" charset="-128"/>
            </a:endParaRPr>
          </a:p>
        </p:txBody>
      </p:sp>
      <p:sp>
        <p:nvSpPr>
          <p:cNvPr id="33797" name="圆角矩形 25"/>
          <p:cNvSpPr/>
          <p:nvPr/>
        </p:nvSpPr>
        <p:spPr>
          <a:xfrm>
            <a:off x="5940425" y="1419225"/>
            <a:ext cx="1728788" cy="720725"/>
          </a:xfrm>
          <a:prstGeom prst="roundRect">
            <a:avLst>
              <a:gd name="adj" fmla="val 16667"/>
            </a:avLst>
          </a:prstGeom>
          <a:noFill/>
          <a:ln w="9525">
            <a:noFill/>
          </a:ln>
        </p:spPr>
        <p:txBody>
          <a:bodyPr>
            <a:spAutoFit/>
          </a:bodyPr>
          <a:p>
            <a:endParaRPr lang="zh-CN" altLang="zh-CN" sz="1800">
              <a:solidFill>
                <a:srgbClr val="000000"/>
              </a:solidFill>
              <a:latin typeface="Calibri" panose="020F0502020204030204" pitchFamily="34" charset="0"/>
              <a:sym typeface="宋体" panose="02010600030101010101" pitchFamily="2" charset="-122"/>
            </a:endParaRPr>
          </a:p>
        </p:txBody>
      </p:sp>
      <p:sp>
        <p:nvSpPr>
          <p:cNvPr id="33798" name="圆角矩形 27"/>
          <p:cNvSpPr/>
          <p:nvPr/>
        </p:nvSpPr>
        <p:spPr>
          <a:xfrm>
            <a:off x="5580063" y="1203325"/>
            <a:ext cx="2089150" cy="936625"/>
          </a:xfrm>
          <a:prstGeom prst="roundRect">
            <a:avLst>
              <a:gd name="adj" fmla="val 16667"/>
            </a:avLst>
          </a:prstGeom>
          <a:noFill/>
          <a:ln w="9525">
            <a:noFill/>
          </a:ln>
        </p:spPr>
        <p:txBody>
          <a:bodyPr>
            <a:spAutoFit/>
          </a:bodyPr>
          <a:p>
            <a:endParaRPr lang="zh-CN" altLang="zh-CN" sz="1800">
              <a:solidFill>
                <a:srgbClr val="000000"/>
              </a:solidFill>
              <a:latin typeface="Calibri" panose="020F0502020204030204" pitchFamily="34" charset="0"/>
              <a:sym typeface="宋体" panose="02010600030101010101" pitchFamily="2" charset="-122"/>
            </a:endParaRPr>
          </a:p>
        </p:txBody>
      </p:sp>
      <p:pic>
        <p:nvPicPr>
          <p:cNvPr id="33799" name="图片 1"/>
          <p:cNvPicPr>
            <a:picLocks noChangeAspect="1"/>
          </p:cNvPicPr>
          <p:nvPr/>
        </p:nvPicPr>
        <p:blipFill>
          <a:blip r:embed="rId1"/>
          <a:stretch>
            <a:fillRect/>
          </a:stretch>
        </p:blipFill>
        <p:spPr>
          <a:xfrm>
            <a:off x="7154863" y="98425"/>
            <a:ext cx="708025" cy="698500"/>
          </a:xfrm>
          <a:prstGeom prst="rect">
            <a:avLst/>
          </a:prstGeom>
          <a:noFill/>
          <a:ln w="9525">
            <a:noFill/>
          </a:ln>
        </p:spPr>
      </p:pic>
    </p:spTree>
  </p:cSld>
  <p:clrMapOvr>
    <a:masterClrMapping/>
  </p:clrMapOvr>
  <p:transition>
    <p:wedg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5361" name="直接连接符 44"/>
          <p:cNvSpPr/>
          <p:nvPr/>
        </p:nvSpPr>
        <p:spPr>
          <a:xfrm flipH="1">
            <a:off x="0" y="0"/>
            <a:ext cx="0" cy="0"/>
          </a:xfrm>
          <a:prstGeom prst="line">
            <a:avLst/>
          </a:prstGeom>
          <a:ln w="25400">
            <a:noFill/>
          </a:ln>
        </p:spPr>
      </p:sp>
      <p:sp>
        <p:nvSpPr>
          <p:cNvPr id="15362" name="直接连接符 60"/>
          <p:cNvSpPr/>
          <p:nvPr/>
        </p:nvSpPr>
        <p:spPr>
          <a:xfrm>
            <a:off x="0" y="0"/>
            <a:ext cx="0" cy="0"/>
          </a:xfrm>
          <a:prstGeom prst="line">
            <a:avLst/>
          </a:prstGeom>
          <a:ln w="25400">
            <a:noFill/>
          </a:ln>
        </p:spPr>
      </p:sp>
      <p:sp>
        <p:nvSpPr>
          <p:cNvPr id="15363" name="矩形 9"/>
          <p:cNvSpPr/>
          <p:nvPr/>
        </p:nvSpPr>
        <p:spPr>
          <a:xfrm>
            <a:off x="103188" y="139700"/>
            <a:ext cx="7891462" cy="431800"/>
          </a:xfrm>
          <a:custGeom>
            <a:avLst/>
            <a:gdLst>
              <a:gd name="txL" fmla="*/ 0 w 5306049"/>
              <a:gd name="txT" fmla="*/ 0 h 999169"/>
              <a:gd name="txR" fmla="*/ 5306049 w 5306049"/>
              <a:gd name="txB" fmla="*/ 999169 h 999169"/>
            </a:gdLst>
            <a:ahLst/>
            <a:cxnLst>
              <a:cxn ang="0">
                <a:pos x="0" y="0"/>
              </a:cxn>
              <a:cxn ang="0">
                <a:pos x="84777095" y="0"/>
              </a:cxn>
              <a:cxn ang="0">
                <a:pos x="84777095" y="252"/>
              </a:cxn>
              <a:cxn ang="0">
                <a:pos x="0" y="252"/>
              </a:cxn>
              <a:cxn ang="0">
                <a:pos x="0" y="0"/>
              </a:cxn>
            </a:cxnLst>
            <a:rect l="txL" t="txT" r="txR" b="txB"/>
            <a:pathLst>
              <a:path w="5306049" h="999169">
                <a:moveTo>
                  <a:pt x="0" y="0"/>
                </a:moveTo>
                <a:lnTo>
                  <a:pt x="5306049" y="0"/>
                </a:lnTo>
                <a:lnTo>
                  <a:pt x="5306049" y="999169"/>
                </a:lnTo>
                <a:lnTo>
                  <a:pt x="0" y="999169"/>
                </a:lnTo>
                <a:cubicBezTo>
                  <a:pt x="130629" y="535484"/>
                  <a:pt x="141515" y="496342"/>
                  <a:pt x="0" y="0"/>
                </a:cubicBezTo>
                <a:close/>
              </a:path>
            </a:pathLst>
          </a:custGeom>
          <a:solidFill>
            <a:srgbClr val="B9E1F5"/>
          </a:solidFill>
          <a:ln w="9525">
            <a:noFill/>
          </a:ln>
        </p:spPr>
        <p:txBody>
          <a:bodyPr lIns="81633" tIns="40817" rIns="81633" bIns="40817" anchor="ctr" anchorCtr="0"/>
          <a:p>
            <a:r>
              <a:rPr lang="zh-CN" altLang="en-US" sz="2800" b="1">
                <a:solidFill>
                  <a:srgbClr val="000000"/>
                </a:solidFill>
                <a:latin typeface="华文隶书" charset="-122"/>
                <a:ea typeface="华文隶书" charset="-122"/>
                <a:sym typeface="华文隶书" charset="-122"/>
              </a:rPr>
              <a:t>  </a:t>
            </a:r>
            <a:endParaRPr lang="en-US" altLang="zh-CN" sz="2800" b="1">
              <a:solidFill>
                <a:srgbClr val="000000"/>
              </a:solidFill>
              <a:latin typeface="华文隶书" charset="-122"/>
              <a:ea typeface="华文隶书" charset="-122"/>
              <a:sym typeface="华文隶书" charset="-122"/>
            </a:endParaRPr>
          </a:p>
        </p:txBody>
      </p:sp>
      <p:sp>
        <p:nvSpPr>
          <p:cNvPr id="15364" name="文本框 1"/>
          <p:cNvSpPr/>
          <p:nvPr/>
        </p:nvSpPr>
        <p:spPr>
          <a:xfrm>
            <a:off x="285750" y="895350"/>
            <a:ext cx="8616950" cy="4160838"/>
          </a:xfrm>
          <a:prstGeom prst="rect">
            <a:avLst/>
          </a:prstGeom>
          <a:noFill/>
          <a:ln w="9525">
            <a:noFill/>
          </a:ln>
        </p:spPr>
        <p:txBody>
          <a:bodyPr/>
          <a:p>
            <a:pPr algn="just">
              <a:lnSpc>
                <a:spcPts val="5000"/>
              </a:lnSpc>
            </a:pPr>
            <a:endParaRPr lang="en-US" altLang="zh-CN" sz="3800">
              <a:latin typeface="Calibri" panose="020F0502020204030204" pitchFamily="34" charset="0"/>
            </a:endParaRPr>
          </a:p>
          <a:p>
            <a:pPr algn="just">
              <a:lnSpc>
                <a:spcPts val="5000"/>
              </a:lnSpc>
            </a:pPr>
            <a:endParaRPr lang="en-US" altLang="zh-CN" sz="3800">
              <a:latin typeface="Calibri" panose="020F0502020204030204" pitchFamily="34" charset="0"/>
            </a:endParaRPr>
          </a:p>
          <a:p>
            <a:pPr algn="ctr">
              <a:lnSpc>
                <a:spcPts val="6000"/>
              </a:lnSpc>
            </a:pPr>
            <a:r>
              <a:rPr lang="zh-CN" altLang="en-US" sz="5000" b="1">
                <a:latin typeface="黑体" panose="02010609060101010101" pitchFamily="49" charset="-122"/>
                <a:ea typeface="黑体" panose="02010609060101010101" pitchFamily="49" charset="-122"/>
              </a:rPr>
              <a:t>青海省职工基本医疗保险门诊共济保障实施办法</a:t>
            </a:r>
            <a:endParaRPr lang="en-US" altLang="zh-CN" sz="5000" b="1">
              <a:latin typeface="黑体" panose="02010609060101010101" pitchFamily="49" charset="-122"/>
              <a:ea typeface="黑体" panose="02010609060101010101" pitchFamily="49" charset="-122"/>
            </a:endParaRPr>
          </a:p>
          <a:p>
            <a:pPr algn="just" eaLnBrk="1" hangingPunct="1">
              <a:lnSpc>
                <a:spcPts val="4500"/>
              </a:lnSpc>
            </a:pPr>
            <a:endParaRPr lang="zh-CN" altLang="en-US" sz="2000">
              <a:latin typeface="Calibri" panose="020F0502020204030204" pitchFamily="34" charset="0"/>
            </a:endParaRPr>
          </a:p>
          <a:p>
            <a:pPr eaLnBrk="1" hangingPunct="1">
              <a:lnSpc>
                <a:spcPct val="150000"/>
              </a:lnSpc>
            </a:pPr>
            <a:endParaRPr lang="zh-CN" altLang="en-US" sz="2000">
              <a:solidFill>
                <a:srgbClr val="000000"/>
              </a:solidFill>
              <a:latin typeface="MS PGothic" panose="020B0600070205080204" pitchFamily="34" charset="-128"/>
              <a:ea typeface="MS PGothic" panose="020B0600070205080204" pitchFamily="34" charset="-128"/>
              <a:sym typeface="MS PGothic" panose="020B0600070205080204" pitchFamily="34" charset="-128"/>
            </a:endParaRPr>
          </a:p>
        </p:txBody>
      </p:sp>
      <p:sp>
        <p:nvSpPr>
          <p:cNvPr id="15365" name="圆角矩形 25"/>
          <p:cNvSpPr/>
          <p:nvPr/>
        </p:nvSpPr>
        <p:spPr>
          <a:xfrm>
            <a:off x="5940425" y="1419225"/>
            <a:ext cx="1728788" cy="720725"/>
          </a:xfrm>
          <a:prstGeom prst="roundRect">
            <a:avLst>
              <a:gd name="adj" fmla="val 16667"/>
            </a:avLst>
          </a:prstGeom>
          <a:noFill/>
          <a:ln w="9525">
            <a:noFill/>
          </a:ln>
        </p:spPr>
        <p:txBody>
          <a:bodyPr>
            <a:spAutoFit/>
          </a:bodyPr>
          <a:p>
            <a:endParaRPr lang="zh-CN" altLang="zh-CN" sz="1800">
              <a:solidFill>
                <a:srgbClr val="000000"/>
              </a:solidFill>
              <a:latin typeface="Calibri" panose="020F0502020204030204" pitchFamily="34" charset="0"/>
              <a:sym typeface="宋体" panose="02010600030101010101" pitchFamily="2" charset="-122"/>
            </a:endParaRPr>
          </a:p>
        </p:txBody>
      </p:sp>
      <p:sp>
        <p:nvSpPr>
          <p:cNvPr id="15366" name="圆角矩形 27"/>
          <p:cNvSpPr/>
          <p:nvPr/>
        </p:nvSpPr>
        <p:spPr>
          <a:xfrm>
            <a:off x="5580063" y="1203325"/>
            <a:ext cx="2089150" cy="936625"/>
          </a:xfrm>
          <a:prstGeom prst="roundRect">
            <a:avLst>
              <a:gd name="adj" fmla="val 16667"/>
            </a:avLst>
          </a:prstGeom>
          <a:noFill/>
          <a:ln w="9525">
            <a:noFill/>
          </a:ln>
        </p:spPr>
        <p:txBody>
          <a:bodyPr>
            <a:spAutoFit/>
          </a:bodyPr>
          <a:p>
            <a:endParaRPr lang="zh-CN" altLang="zh-CN" sz="1800">
              <a:solidFill>
                <a:srgbClr val="000000"/>
              </a:solidFill>
              <a:latin typeface="Calibri" panose="020F0502020204030204" pitchFamily="34" charset="0"/>
              <a:sym typeface="宋体" panose="02010600030101010101" pitchFamily="2" charset="-122"/>
            </a:endParaRPr>
          </a:p>
        </p:txBody>
      </p:sp>
      <p:pic>
        <p:nvPicPr>
          <p:cNvPr id="15367" name="图片 1"/>
          <p:cNvPicPr>
            <a:picLocks noChangeAspect="1"/>
          </p:cNvPicPr>
          <p:nvPr/>
        </p:nvPicPr>
        <p:blipFill>
          <a:blip r:embed="rId1"/>
          <a:stretch>
            <a:fillRect/>
          </a:stretch>
        </p:blipFill>
        <p:spPr>
          <a:xfrm>
            <a:off x="152400" y="0"/>
            <a:ext cx="709613" cy="698500"/>
          </a:xfrm>
          <a:prstGeom prst="rect">
            <a:avLst/>
          </a:prstGeom>
          <a:noFill/>
          <a:ln w="9525">
            <a:noFill/>
          </a:ln>
        </p:spPr>
      </p:pic>
    </p:spTree>
  </p:cSld>
  <p:clrMapOvr>
    <a:masterClrMapping/>
  </p:clrMapOvr>
  <p:transition>
    <p:wedg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4817" name="直接连接符 44"/>
          <p:cNvSpPr/>
          <p:nvPr/>
        </p:nvSpPr>
        <p:spPr>
          <a:xfrm flipH="1">
            <a:off x="0" y="0"/>
            <a:ext cx="0" cy="0"/>
          </a:xfrm>
          <a:prstGeom prst="line">
            <a:avLst/>
          </a:prstGeom>
          <a:ln w="25400">
            <a:noFill/>
          </a:ln>
        </p:spPr>
      </p:sp>
      <p:sp>
        <p:nvSpPr>
          <p:cNvPr id="34818" name="直接连接符 60"/>
          <p:cNvSpPr/>
          <p:nvPr/>
        </p:nvSpPr>
        <p:spPr>
          <a:xfrm>
            <a:off x="0" y="0"/>
            <a:ext cx="0" cy="0"/>
          </a:xfrm>
          <a:prstGeom prst="line">
            <a:avLst/>
          </a:prstGeom>
          <a:ln w="25400">
            <a:noFill/>
          </a:ln>
        </p:spPr>
      </p:sp>
      <p:sp>
        <p:nvSpPr>
          <p:cNvPr id="34819" name="矩形 9"/>
          <p:cNvSpPr/>
          <p:nvPr/>
        </p:nvSpPr>
        <p:spPr>
          <a:xfrm>
            <a:off x="103188" y="139700"/>
            <a:ext cx="7891462" cy="615950"/>
          </a:xfrm>
          <a:custGeom>
            <a:avLst/>
            <a:gdLst>
              <a:gd name="txL" fmla="*/ 0 w 5306049"/>
              <a:gd name="txT" fmla="*/ 0 h 999169"/>
              <a:gd name="txR" fmla="*/ 5306049 w 5306049"/>
              <a:gd name="txB" fmla="*/ 999169 h 999169"/>
            </a:gdLst>
            <a:ahLst/>
            <a:cxnLst>
              <a:cxn ang="0">
                <a:pos x="0" y="0"/>
              </a:cxn>
              <a:cxn ang="0">
                <a:pos x="84777095" y="0"/>
              </a:cxn>
              <a:cxn ang="0">
                <a:pos x="84777095" y="1045"/>
              </a:cxn>
              <a:cxn ang="0">
                <a:pos x="0" y="1045"/>
              </a:cxn>
              <a:cxn ang="0">
                <a:pos x="0" y="0"/>
              </a:cxn>
            </a:cxnLst>
            <a:rect l="txL" t="txT" r="txR" b="txB"/>
            <a:pathLst>
              <a:path w="5306049" h="999169">
                <a:moveTo>
                  <a:pt x="0" y="0"/>
                </a:moveTo>
                <a:lnTo>
                  <a:pt x="5306049" y="0"/>
                </a:lnTo>
                <a:lnTo>
                  <a:pt x="5306049" y="999169"/>
                </a:lnTo>
                <a:lnTo>
                  <a:pt x="0" y="999169"/>
                </a:lnTo>
                <a:cubicBezTo>
                  <a:pt x="130629" y="535484"/>
                  <a:pt x="141515" y="496342"/>
                  <a:pt x="0" y="0"/>
                </a:cubicBezTo>
                <a:close/>
              </a:path>
            </a:pathLst>
          </a:custGeom>
          <a:solidFill>
            <a:srgbClr val="B9E1F5"/>
          </a:solidFill>
          <a:ln w="9525">
            <a:noFill/>
          </a:ln>
        </p:spPr>
        <p:txBody>
          <a:bodyPr lIns="81633" tIns="40817" rIns="81633" bIns="40817" anchor="ctr" anchorCtr="0"/>
          <a:p>
            <a:pPr>
              <a:lnSpc>
                <a:spcPts val="3500"/>
              </a:lnSpc>
            </a:pPr>
            <a:r>
              <a:rPr lang="zh-CN" altLang="en-US" sz="2800" b="1">
                <a:latin typeface="Calibri" panose="020F0502020204030204" pitchFamily="34" charset="0"/>
              </a:rPr>
              <a:t>   主要政策措施</a:t>
            </a:r>
            <a:endParaRPr lang="en-US" altLang="zh-CN" sz="2800" b="1">
              <a:latin typeface="Calibri" panose="020F0502020204030204" pitchFamily="34" charset="0"/>
            </a:endParaRPr>
          </a:p>
        </p:txBody>
      </p:sp>
      <p:sp>
        <p:nvSpPr>
          <p:cNvPr id="34820" name="文本框 1"/>
          <p:cNvSpPr/>
          <p:nvPr/>
        </p:nvSpPr>
        <p:spPr>
          <a:xfrm>
            <a:off x="285750" y="895350"/>
            <a:ext cx="8616950" cy="4160838"/>
          </a:xfrm>
          <a:prstGeom prst="rect">
            <a:avLst/>
          </a:prstGeom>
          <a:noFill/>
          <a:ln w="9525">
            <a:noFill/>
          </a:ln>
        </p:spPr>
        <p:txBody>
          <a:bodyPr/>
          <a:p>
            <a:pPr>
              <a:lnSpc>
                <a:spcPts val="4500"/>
              </a:lnSpc>
            </a:pPr>
            <a:endParaRPr lang="en-US" altLang="zh-CN" sz="2000">
              <a:latin typeface="宋体" panose="02010600030101010101" pitchFamily="2" charset="-122"/>
            </a:endParaRPr>
          </a:p>
          <a:p>
            <a:pPr>
              <a:lnSpc>
                <a:spcPts val="4500"/>
              </a:lnSpc>
            </a:pPr>
            <a:r>
              <a:rPr lang="en-US" altLang="zh-CN" sz="2000">
                <a:latin typeface="宋体" panose="02010600030101010101" pitchFamily="2" charset="-122"/>
              </a:rPr>
              <a:t>    </a:t>
            </a:r>
            <a:r>
              <a:rPr lang="en-US" altLang="zh-CN" sz="2000" b="1">
                <a:latin typeface="宋体" panose="02010600030101010101" pitchFamily="2" charset="-122"/>
              </a:rPr>
              <a:t>·</a:t>
            </a:r>
            <a:r>
              <a:rPr lang="zh-CN" altLang="en-US" sz="2000" b="1">
                <a:latin typeface="宋体" panose="02010600030101010101" pitchFamily="2" charset="-122"/>
              </a:rPr>
              <a:t>加强政策有效衔接。</a:t>
            </a:r>
            <a:r>
              <a:rPr lang="zh-CN" altLang="en-US" sz="2000">
                <a:latin typeface="宋体" panose="02010600030101010101" pitchFamily="2" charset="-122"/>
              </a:rPr>
              <a:t>参保人员享受普通门诊待遇与“两病”门诊用药保障待遇有交叉时，优先享受“两病”门诊用药保障待遇。参保人员住院期间，不再享受普通门诊待遇。参保人员在省外就医发生的普通门诊医疗费用，按照跨省异地就医有关规定执行。</a:t>
            </a:r>
            <a:endParaRPr lang="zh-CN" altLang="en-US" sz="2000">
              <a:latin typeface="宋体" panose="02010600030101010101" pitchFamily="2" charset="-122"/>
            </a:endParaRPr>
          </a:p>
          <a:p>
            <a:pPr algn="just">
              <a:lnSpc>
                <a:spcPts val="4500"/>
              </a:lnSpc>
            </a:pPr>
            <a:endParaRPr lang="zh-CN" altLang="en-US" sz="2000">
              <a:latin typeface="宋体" panose="02010600030101010101" pitchFamily="2" charset="-122"/>
            </a:endParaRPr>
          </a:p>
          <a:p>
            <a:pPr algn="just">
              <a:lnSpc>
                <a:spcPts val="4500"/>
              </a:lnSpc>
            </a:pPr>
            <a:endParaRPr lang="zh-CN" altLang="en-US" sz="2000">
              <a:latin typeface="宋体" panose="02010600030101010101" pitchFamily="2" charset="-122"/>
            </a:endParaRPr>
          </a:p>
          <a:p>
            <a:pPr algn="just" eaLnBrk="1" hangingPunct="1">
              <a:lnSpc>
                <a:spcPts val="4500"/>
              </a:lnSpc>
            </a:pPr>
            <a:endParaRPr lang="zh-CN" altLang="en-US" sz="2000">
              <a:latin typeface="Calibri" panose="020F0502020204030204" pitchFamily="34" charset="0"/>
            </a:endParaRPr>
          </a:p>
          <a:p>
            <a:pPr eaLnBrk="1" hangingPunct="1">
              <a:lnSpc>
                <a:spcPct val="150000"/>
              </a:lnSpc>
            </a:pPr>
            <a:endParaRPr lang="zh-CN" altLang="en-US" sz="2000">
              <a:solidFill>
                <a:srgbClr val="000000"/>
              </a:solidFill>
              <a:latin typeface="MS PGothic" panose="020B0600070205080204" pitchFamily="34" charset="-128"/>
              <a:ea typeface="MS PGothic" panose="020B0600070205080204" pitchFamily="34" charset="-128"/>
              <a:sym typeface="MS PGothic" panose="020B0600070205080204" pitchFamily="34" charset="-128"/>
            </a:endParaRPr>
          </a:p>
        </p:txBody>
      </p:sp>
      <p:sp>
        <p:nvSpPr>
          <p:cNvPr id="34821" name="圆角矩形 25"/>
          <p:cNvSpPr/>
          <p:nvPr/>
        </p:nvSpPr>
        <p:spPr>
          <a:xfrm>
            <a:off x="5940425" y="1419225"/>
            <a:ext cx="1728788" cy="720725"/>
          </a:xfrm>
          <a:prstGeom prst="roundRect">
            <a:avLst>
              <a:gd name="adj" fmla="val 16667"/>
            </a:avLst>
          </a:prstGeom>
          <a:noFill/>
          <a:ln w="9525">
            <a:noFill/>
          </a:ln>
        </p:spPr>
        <p:txBody>
          <a:bodyPr>
            <a:spAutoFit/>
          </a:bodyPr>
          <a:p>
            <a:endParaRPr lang="zh-CN" altLang="zh-CN" sz="1800">
              <a:solidFill>
                <a:srgbClr val="000000"/>
              </a:solidFill>
              <a:latin typeface="Calibri" panose="020F0502020204030204" pitchFamily="34" charset="0"/>
              <a:sym typeface="宋体" panose="02010600030101010101" pitchFamily="2" charset="-122"/>
            </a:endParaRPr>
          </a:p>
        </p:txBody>
      </p:sp>
      <p:sp>
        <p:nvSpPr>
          <p:cNvPr id="34822" name="圆角矩形 27"/>
          <p:cNvSpPr/>
          <p:nvPr/>
        </p:nvSpPr>
        <p:spPr>
          <a:xfrm>
            <a:off x="5580063" y="1203325"/>
            <a:ext cx="2089150" cy="936625"/>
          </a:xfrm>
          <a:prstGeom prst="roundRect">
            <a:avLst>
              <a:gd name="adj" fmla="val 16667"/>
            </a:avLst>
          </a:prstGeom>
          <a:noFill/>
          <a:ln w="9525">
            <a:noFill/>
          </a:ln>
        </p:spPr>
        <p:txBody>
          <a:bodyPr>
            <a:spAutoFit/>
          </a:bodyPr>
          <a:p>
            <a:endParaRPr lang="zh-CN" altLang="zh-CN" sz="1800">
              <a:solidFill>
                <a:srgbClr val="000000"/>
              </a:solidFill>
              <a:latin typeface="Calibri" panose="020F0502020204030204" pitchFamily="34" charset="0"/>
              <a:sym typeface="宋体" panose="02010600030101010101" pitchFamily="2" charset="-122"/>
            </a:endParaRPr>
          </a:p>
        </p:txBody>
      </p:sp>
      <p:pic>
        <p:nvPicPr>
          <p:cNvPr id="34823" name="图片 1"/>
          <p:cNvPicPr>
            <a:picLocks noChangeAspect="1"/>
          </p:cNvPicPr>
          <p:nvPr/>
        </p:nvPicPr>
        <p:blipFill>
          <a:blip r:embed="rId1"/>
          <a:stretch>
            <a:fillRect/>
          </a:stretch>
        </p:blipFill>
        <p:spPr>
          <a:xfrm>
            <a:off x="7240588" y="139700"/>
            <a:ext cx="709612" cy="698500"/>
          </a:xfrm>
          <a:prstGeom prst="rect">
            <a:avLst/>
          </a:prstGeom>
          <a:noFill/>
          <a:ln w="9525">
            <a:noFill/>
          </a:ln>
        </p:spPr>
      </p:pic>
    </p:spTree>
  </p:cSld>
  <p:clrMapOvr>
    <a:masterClrMapping/>
  </p:clrMapOvr>
  <p:transition>
    <p:wedg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5841" name="直接连接符 44"/>
          <p:cNvSpPr/>
          <p:nvPr/>
        </p:nvSpPr>
        <p:spPr>
          <a:xfrm flipH="1">
            <a:off x="0" y="0"/>
            <a:ext cx="0" cy="0"/>
          </a:xfrm>
          <a:prstGeom prst="line">
            <a:avLst/>
          </a:prstGeom>
          <a:ln w="25400">
            <a:noFill/>
          </a:ln>
        </p:spPr>
      </p:sp>
      <p:sp>
        <p:nvSpPr>
          <p:cNvPr id="35842" name="直接连接符 60"/>
          <p:cNvSpPr/>
          <p:nvPr/>
        </p:nvSpPr>
        <p:spPr>
          <a:xfrm>
            <a:off x="0" y="0"/>
            <a:ext cx="0" cy="0"/>
          </a:xfrm>
          <a:prstGeom prst="line">
            <a:avLst/>
          </a:prstGeom>
          <a:ln w="25400">
            <a:noFill/>
          </a:ln>
        </p:spPr>
      </p:sp>
      <p:sp>
        <p:nvSpPr>
          <p:cNvPr id="35843" name="矩形 9"/>
          <p:cNvSpPr/>
          <p:nvPr/>
        </p:nvSpPr>
        <p:spPr>
          <a:xfrm>
            <a:off x="103188" y="139700"/>
            <a:ext cx="7891462" cy="615950"/>
          </a:xfrm>
          <a:custGeom>
            <a:avLst/>
            <a:gdLst>
              <a:gd name="txL" fmla="*/ 0 w 5306049"/>
              <a:gd name="txT" fmla="*/ 0 h 999169"/>
              <a:gd name="txR" fmla="*/ 5306049 w 5306049"/>
              <a:gd name="txB" fmla="*/ 999169 h 999169"/>
            </a:gdLst>
            <a:ahLst/>
            <a:cxnLst>
              <a:cxn ang="0">
                <a:pos x="0" y="0"/>
              </a:cxn>
              <a:cxn ang="0">
                <a:pos x="84777095" y="0"/>
              </a:cxn>
              <a:cxn ang="0">
                <a:pos x="84777095" y="1045"/>
              </a:cxn>
              <a:cxn ang="0">
                <a:pos x="0" y="1045"/>
              </a:cxn>
              <a:cxn ang="0">
                <a:pos x="0" y="0"/>
              </a:cxn>
            </a:cxnLst>
            <a:rect l="txL" t="txT" r="txR" b="txB"/>
            <a:pathLst>
              <a:path w="5306049" h="999169">
                <a:moveTo>
                  <a:pt x="0" y="0"/>
                </a:moveTo>
                <a:lnTo>
                  <a:pt x="5306049" y="0"/>
                </a:lnTo>
                <a:lnTo>
                  <a:pt x="5306049" y="999169"/>
                </a:lnTo>
                <a:lnTo>
                  <a:pt x="0" y="999169"/>
                </a:lnTo>
                <a:cubicBezTo>
                  <a:pt x="130629" y="535484"/>
                  <a:pt x="141515" y="496342"/>
                  <a:pt x="0" y="0"/>
                </a:cubicBezTo>
                <a:close/>
              </a:path>
            </a:pathLst>
          </a:custGeom>
          <a:solidFill>
            <a:srgbClr val="B9E1F5"/>
          </a:solidFill>
          <a:ln w="9525">
            <a:noFill/>
          </a:ln>
        </p:spPr>
        <p:txBody>
          <a:bodyPr lIns="81633" tIns="40817" rIns="81633" bIns="40817" anchor="ctr" anchorCtr="0"/>
          <a:p>
            <a:pPr>
              <a:lnSpc>
                <a:spcPts val="3500"/>
              </a:lnSpc>
            </a:pPr>
            <a:r>
              <a:rPr lang="zh-CN" altLang="en-US" sz="2800" b="1">
                <a:latin typeface="Calibri" panose="020F0502020204030204" pitchFamily="34" charset="0"/>
              </a:rPr>
              <a:t>   主要政策措施</a:t>
            </a:r>
            <a:endParaRPr lang="en-US" altLang="zh-CN" sz="2800" b="1">
              <a:latin typeface="Calibri" panose="020F0502020204030204" pitchFamily="34" charset="0"/>
            </a:endParaRPr>
          </a:p>
        </p:txBody>
      </p:sp>
      <p:sp>
        <p:nvSpPr>
          <p:cNvPr id="35844" name="文本框 1"/>
          <p:cNvSpPr/>
          <p:nvPr/>
        </p:nvSpPr>
        <p:spPr>
          <a:xfrm>
            <a:off x="285750" y="895350"/>
            <a:ext cx="8616950" cy="4160838"/>
          </a:xfrm>
          <a:prstGeom prst="rect">
            <a:avLst/>
          </a:prstGeom>
          <a:noFill/>
          <a:ln w="9525">
            <a:noFill/>
          </a:ln>
        </p:spPr>
        <p:txBody>
          <a:bodyPr/>
          <a:p>
            <a:pPr>
              <a:lnSpc>
                <a:spcPts val="4500"/>
              </a:lnSpc>
            </a:pPr>
            <a:endParaRPr lang="en-US" altLang="zh-CN" sz="2000">
              <a:latin typeface="宋体" panose="02010600030101010101" pitchFamily="2" charset="-122"/>
            </a:endParaRPr>
          </a:p>
          <a:p>
            <a:pPr>
              <a:lnSpc>
                <a:spcPts val="4500"/>
              </a:lnSpc>
            </a:pPr>
            <a:r>
              <a:rPr lang="en-US" altLang="zh-CN" sz="2000">
                <a:latin typeface="宋体" panose="02010600030101010101" pitchFamily="2" charset="-122"/>
              </a:rPr>
              <a:t>    </a:t>
            </a:r>
            <a:r>
              <a:rPr lang="en-US" altLang="zh-CN" sz="2000" b="1">
                <a:latin typeface="宋体" panose="02010600030101010101" pitchFamily="2" charset="-122"/>
              </a:rPr>
              <a:t>·</a:t>
            </a:r>
            <a:r>
              <a:rPr lang="zh-CN" altLang="en-US" sz="2000" b="1">
                <a:latin typeface="宋体" panose="02010600030101010101" pitchFamily="2" charset="-122"/>
              </a:rPr>
              <a:t>调整基金筹集机制</a:t>
            </a:r>
            <a:r>
              <a:rPr lang="zh-CN" altLang="en-US" sz="2000">
                <a:latin typeface="宋体" panose="02010600030101010101" pitchFamily="2" charset="-122"/>
              </a:rPr>
              <a:t>。居民医保普通门诊统筹基金不再单独划转建立。参保人员普通门（急）诊费用按照以上规定，从居民医保统筹基金中列支。</a:t>
            </a:r>
            <a:endParaRPr lang="zh-CN" altLang="en-US" sz="2000">
              <a:latin typeface="宋体" panose="02010600030101010101" pitchFamily="2" charset="-122"/>
            </a:endParaRPr>
          </a:p>
          <a:p>
            <a:pPr>
              <a:lnSpc>
                <a:spcPts val="4500"/>
              </a:lnSpc>
            </a:pPr>
            <a:endParaRPr lang="zh-CN" altLang="en-US" sz="2000">
              <a:latin typeface="宋体" panose="02010600030101010101" pitchFamily="2" charset="-122"/>
            </a:endParaRPr>
          </a:p>
          <a:p>
            <a:pPr algn="just">
              <a:lnSpc>
                <a:spcPts val="4500"/>
              </a:lnSpc>
            </a:pPr>
            <a:endParaRPr lang="zh-CN" altLang="en-US" sz="2000">
              <a:latin typeface="宋体" panose="02010600030101010101" pitchFamily="2" charset="-122"/>
            </a:endParaRPr>
          </a:p>
          <a:p>
            <a:pPr algn="just">
              <a:lnSpc>
                <a:spcPts val="4500"/>
              </a:lnSpc>
            </a:pPr>
            <a:endParaRPr lang="zh-CN" altLang="en-US" sz="2000">
              <a:latin typeface="宋体" panose="02010600030101010101" pitchFamily="2" charset="-122"/>
            </a:endParaRPr>
          </a:p>
          <a:p>
            <a:pPr algn="just" eaLnBrk="1" hangingPunct="1">
              <a:lnSpc>
                <a:spcPts val="4500"/>
              </a:lnSpc>
            </a:pPr>
            <a:endParaRPr lang="zh-CN" altLang="en-US" sz="2000">
              <a:latin typeface="Calibri" panose="020F0502020204030204" pitchFamily="34" charset="0"/>
            </a:endParaRPr>
          </a:p>
          <a:p>
            <a:pPr eaLnBrk="1" hangingPunct="1">
              <a:lnSpc>
                <a:spcPct val="150000"/>
              </a:lnSpc>
            </a:pPr>
            <a:endParaRPr lang="zh-CN" altLang="en-US" sz="2000">
              <a:solidFill>
                <a:srgbClr val="000000"/>
              </a:solidFill>
              <a:latin typeface="MS PGothic" panose="020B0600070205080204" pitchFamily="34" charset="-128"/>
              <a:ea typeface="MS PGothic" panose="020B0600070205080204" pitchFamily="34" charset="-128"/>
              <a:sym typeface="MS PGothic" panose="020B0600070205080204" pitchFamily="34" charset="-128"/>
            </a:endParaRPr>
          </a:p>
        </p:txBody>
      </p:sp>
      <p:sp>
        <p:nvSpPr>
          <p:cNvPr id="35845" name="圆角矩形 25"/>
          <p:cNvSpPr/>
          <p:nvPr/>
        </p:nvSpPr>
        <p:spPr>
          <a:xfrm>
            <a:off x="5940425" y="1419225"/>
            <a:ext cx="1728788" cy="720725"/>
          </a:xfrm>
          <a:prstGeom prst="roundRect">
            <a:avLst>
              <a:gd name="adj" fmla="val 16667"/>
            </a:avLst>
          </a:prstGeom>
          <a:noFill/>
          <a:ln w="9525">
            <a:noFill/>
          </a:ln>
        </p:spPr>
        <p:txBody>
          <a:bodyPr>
            <a:spAutoFit/>
          </a:bodyPr>
          <a:p>
            <a:endParaRPr lang="zh-CN" altLang="zh-CN" sz="1800">
              <a:solidFill>
                <a:srgbClr val="000000"/>
              </a:solidFill>
              <a:latin typeface="Calibri" panose="020F0502020204030204" pitchFamily="34" charset="0"/>
              <a:sym typeface="宋体" panose="02010600030101010101" pitchFamily="2" charset="-122"/>
            </a:endParaRPr>
          </a:p>
        </p:txBody>
      </p:sp>
      <p:sp>
        <p:nvSpPr>
          <p:cNvPr id="35846" name="圆角矩形 27"/>
          <p:cNvSpPr/>
          <p:nvPr/>
        </p:nvSpPr>
        <p:spPr>
          <a:xfrm>
            <a:off x="5580063" y="1203325"/>
            <a:ext cx="2089150" cy="936625"/>
          </a:xfrm>
          <a:prstGeom prst="roundRect">
            <a:avLst>
              <a:gd name="adj" fmla="val 16667"/>
            </a:avLst>
          </a:prstGeom>
          <a:noFill/>
          <a:ln w="9525">
            <a:noFill/>
          </a:ln>
        </p:spPr>
        <p:txBody>
          <a:bodyPr>
            <a:spAutoFit/>
          </a:bodyPr>
          <a:p>
            <a:endParaRPr lang="zh-CN" altLang="zh-CN" sz="1800">
              <a:solidFill>
                <a:srgbClr val="000000"/>
              </a:solidFill>
              <a:latin typeface="Calibri" panose="020F0502020204030204" pitchFamily="34" charset="0"/>
              <a:sym typeface="宋体" panose="02010600030101010101" pitchFamily="2" charset="-122"/>
            </a:endParaRPr>
          </a:p>
        </p:txBody>
      </p:sp>
      <p:pic>
        <p:nvPicPr>
          <p:cNvPr id="35847" name="图片 1"/>
          <p:cNvPicPr>
            <a:picLocks noChangeAspect="1"/>
          </p:cNvPicPr>
          <p:nvPr/>
        </p:nvPicPr>
        <p:blipFill>
          <a:blip r:embed="rId1"/>
          <a:stretch>
            <a:fillRect/>
          </a:stretch>
        </p:blipFill>
        <p:spPr>
          <a:xfrm>
            <a:off x="7118350" y="98425"/>
            <a:ext cx="708025" cy="698500"/>
          </a:xfrm>
          <a:prstGeom prst="rect">
            <a:avLst/>
          </a:prstGeom>
          <a:noFill/>
          <a:ln w="9525">
            <a:noFill/>
          </a:ln>
        </p:spPr>
      </p:pic>
    </p:spTree>
  </p:cSld>
  <p:clrMapOvr>
    <a:masterClrMapping/>
  </p:clrMapOvr>
  <p:transition>
    <p:wedg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6865" name="直接连接符 44"/>
          <p:cNvSpPr/>
          <p:nvPr/>
        </p:nvSpPr>
        <p:spPr>
          <a:xfrm flipH="1">
            <a:off x="0" y="0"/>
            <a:ext cx="0" cy="0"/>
          </a:xfrm>
          <a:prstGeom prst="line">
            <a:avLst/>
          </a:prstGeom>
          <a:ln w="25400">
            <a:noFill/>
          </a:ln>
        </p:spPr>
      </p:sp>
      <p:sp>
        <p:nvSpPr>
          <p:cNvPr id="36866" name="直接连接符 60"/>
          <p:cNvSpPr/>
          <p:nvPr/>
        </p:nvSpPr>
        <p:spPr>
          <a:xfrm>
            <a:off x="0" y="0"/>
            <a:ext cx="0" cy="0"/>
          </a:xfrm>
          <a:prstGeom prst="line">
            <a:avLst/>
          </a:prstGeom>
          <a:ln w="25400">
            <a:noFill/>
          </a:ln>
        </p:spPr>
      </p:sp>
      <p:sp>
        <p:nvSpPr>
          <p:cNvPr id="36867" name="矩形 9"/>
          <p:cNvSpPr/>
          <p:nvPr/>
        </p:nvSpPr>
        <p:spPr>
          <a:xfrm>
            <a:off x="103188" y="139700"/>
            <a:ext cx="7891462" cy="431800"/>
          </a:xfrm>
          <a:custGeom>
            <a:avLst/>
            <a:gdLst>
              <a:gd name="txL" fmla="*/ 0 w 5306049"/>
              <a:gd name="txT" fmla="*/ 0 h 999169"/>
              <a:gd name="txR" fmla="*/ 5306049 w 5306049"/>
              <a:gd name="txB" fmla="*/ 999169 h 999169"/>
            </a:gdLst>
            <a:ahLst/>
            <a:cxnLst>
              <a:cxn ang="0">
                <a:pos x="0" y="0"/>
              </a:cxn>
              <a:cxn ang="0">
                <a:pos x="84777095" y="0"/>
              </a:cxn>
              <a:cxn ang="0">
                <a:pos x="84777095" y="252"/>
              </a:cxn>
              <a:cxn ang="0">
                <a:pos x="0" y="252"/>
              </a:cxn>
              <a:cxn ang="0">
                <a:pos x="0" y="0"/>
              </a:cxn>
            </a:cxnLst>
            <a:rect l="txL" t="txT" r="txR" b="txB"/>
            <a:pathLst>
              <a:path w="5306049" h="999169">
                <a:moveTo>
                  <a:pt x="0" y="0"/>
                </a:moveTo>
                <a:lnTo>
                  <a:pt x="5306049" y="0"/>
                </a:lnTo>
                <a:lnTo>
                  <a:pt x="5306049" y="999169"/>
                </a:lnTo>
                <a:lnTo>
                  <a:pt x="0" y="999169"/>
                </a:lnTo>
                <a:cubicBezTo>
                  <a:pt x="130629" y="535484"/>
                  <a:pt x="141515" y="496342"/>
                  <a:pt x="0" y="0"/>
                </a:cubicBezTo>
                <a:close/>
              </a:path>
            </a:pathLst>
          </a:custGeom>
          <a:solidFill>
            <a:srgbClr val="B9E1F5"/>
          </a:solidFill>
          <a:ln w="9525">
            <a:noFill/>
          </a:ln>
        </p:spPr>
        <p:txBody>
          <a:bodyPr lIns="81633" tIns="40817" rIns="81633" bIns="40817" anchor="ctr" anchorCtr="0"/>
          <a:p>
            <a:r>
              <a:rPr lang="zh-CN" altLang="en-US" sz="2800" b="1">
                <a:solidFill>
                  <a:srgbClr val="000000"/>
                </a:solidFill>
                <a:latin typeface="华文隶书" charset="-122"/>
                <a:ea typeface="华文隶书" charset="-122"/>
                <a:sym typeface="华文隶书" charset="-122"/>
              </a:rPr>
              <a:t>  </a:t>
            </a:r>
            <a:endParaRPr lang="en-US" altLang="zh-CN" sz="2800" b="1">
              <a:solidFill>
                <a:srgbClr val="000000"/>
              </a:solidFill>
              <a:latin typeface="华文隶书" charset="-122"/>
              <a:ea typeface="华文隶书" charset="-122"/>
              <a:sym typeface="华文隶书" charset="-122"/>
            </a:endParaRPr>
          </a:p>
        </p:txBody>
      </p:sp>
      <p:sp>
        <p:nvSpPr>
          <p:cNvPr id="36868" name="文本框 1"/>
          <p:cNvSpPr/>
          <p:nvPr/>
        </p:nvSpPr>
        <p:spPr>
          <a:xfrm>
            <a:off x="285750" y="895350"/>
            <a:ext cx="8616950" cy="4160838"/>
          </a:xfrm>
          <a:prstGeom prst="rect">
            <a:avLst/>
          </a:prstGeom>
          <a:noFill/>
          <a:ln w="9525">
            <a:noFill/>
          </a:ln>
        </p:spPr>
        <p:txBody>
          <a:bodyPr/>
          <a:p>
            <a:pPr algn="just">
              <a:lnSpc>
                <a:spcPts val="5000"/>
              </a:lnSpc>
            </a:pPr>
            <a:endParaRPr lang="en-US" altLang="zh-CN" sz="3800">
              <a:latin typeface="Calibri" panose="020F0502020204030204" pitchFamily="34" charset="0"/>
            </a:endParaRPr>
          </a:p>
          <a:p>
            <a:pPr algn="just">
              <a:lnSpc>
                <a:spcPts val="5000"/>
              </a:lnSpc>
            </a:pPr>
            <a:endParaRPr lang="en-US" altLang="zh-CN" sz="3800">
              <a:latin typeface="Calibri" panose="020F0502020204030204" pitchFamily="34" charset="0"/>
            </a:endParaRPr>
          </a:p>
          <a:p>
            <a:pPr algn="ctr"/>
            <a:r>
              <a:rPr lang="zh-CN" altLang="en-US" sz="5000">
                <a:latin typeface="黑体" panose="02010609060101010101" pitchFamily="49" charset="-122"/>
                <a:ea typeface="黑体" panose="02010609060101010101" pitchFamily="49" charset="-122"/>
              </a:rPr>
              <a:t>城镇职工和城乡居民门诊</a:t>
            </a:r>
            <a:endParaRPr lang="zh-CN" altLang="en-US" sz="5000">
              <a:latin typeface="黑体" panose="02010609060101010101" pitchFamily="49" charset="-122"/>
              <a:ea typeface="黑体" panose="02010609060101010101" pitchFamily="49" charset="-122"/>
            </a:endParaRPr>
          </a:p>
          <a:p>
            <a:pPr algn="ctr"/>
            <a:r>
              <a:rPr lang="zh-CN" altLang="en-US" sz="5000">
                <a:latin typeface="黑体" panose="02010609060101010101" pitchFamily="49" charset="-122"/>
                <a:ea typeface="黑体" panose="02010609060101010101" pitchFamily="49" charset="-122"/>
              </a:rPr>
              <a:t>特慢病政策</a:t>
            </a:r>
            <a:endParaRPr lang="zh-CN" altLang="en-US" sz="5000">
              <a:latin typeface="黑体" panose="02010609060101010101" pitchFamily="49" charset="-122"/>
              <a:ea typeface="黑体" panose="02010609060101010101" pitchFamily="49" charset="-122"/>
            </a:endParaRPr>
          </a:p>
          <a:p>
            <a:pPr algn="just" eaLnBrk="1" hangingPunct="1">
              <a:lnSpc>
                <a:spcPts val="4500"/>
              </a:lnSpc>
            </a:pPr>
            <a:endParaRPr lang="zh-CN" altLang="en-US" sz="2000">
              <a:latin typeface="Calibri" panose="020F0502020204030204" pitchFamily="34" charset="0"/>
            </a:endParaRPr>
          </a:p>
          <a:p>
            <a:pPr eaLnBrk="1" hangingPunct="1">
              <a:lnSpc>
                <a:spcPct val="150000"/>
              </a:lnSpc>
            </a:pPr>
            <a:endParaRPr lang="zh-CN" altLang="en-US" sz="2000">
              <a:solidFill>
                <a:srgbClr val="000000"/>
              </a:solidFill>
              <a:latin typeface="MS PGothic" panose="020B0600070205080204" pitchFamily="34" charset="-128"/>
              <a:ea typeface="MS PGothic" panose="020B0600070205080204" pitchFamily="34" charset="-128"/>
              <a:sym typeface="MS PGothic" panose="020B0600070205080204" pitchFamily="34" charset="-128"/>
            </a:endParaRPr>
          </a:p>
        </p:txBody>
      </p:sp>
      <p:sp>
        <p:nvSpPr>
          <p:cNvPr id="36869" name="圆角矩形 25"/>
          <p:cNvSpPr/>
          <p:nvPr/>
        </p:nvSpPr>
        <p:spPr>
          <a:xfrm>
            <a:off x="5940425" y="1419225"/>
            <a:ext cx="1728788" cy="720725"/>
          </a:xfrm>
          <a:prstGeom prst="roundRect">
            <a:avLst>
              <a:gd name="adj" fmla="val 16667"/>
            </a:avLst>
          </a:prstGeom>
          <a:noFill/>
          <a:ln w="9525">
            <a:noFill/>
          </a:ln>
        </p:spPr>
        <p:txBody>
          <a:bodyPr>
            <a:spAutoFit/>
          </a:bodyPr>
          <a:p>
            <a:endParaRPr lang="zh-CN" altLang="zh-CN" sz="1800">
              <a:solidFill>
                <a:srgbClr val="000000"/>
              </a:solidFill>
              <a:latin typeface="Calibri" panose="020F0502020204030204" pitchFamily="34" charset="0"/>
              <a:sym typeface="宋体" panose="02010600030101010101" pitchFamily="2" charset="-122"/>
            </a:endParaRPr>
          </a:p>
        </p:txBody>
      </p:sp>
      <p:sp>
        <p:nvSpPr>
          <p:cNvPr id="36870" name="圆角矩形 27"/>
          <p:cNvSpPr/>
          <p:nvPr/>
        </p:nvSpPr>
        <p:spPr>
          <a:xfrm>
            <a:off x="5580063" y="1203325"/>
            <a:ext cx="2089150" cy="936625"/>
          </a:xfrm>
          <a:prstGeom prst="roundRect">
            <a:avLst>
              <a:gd name="adj" fmla="val 16667"/>
            </a:avLst>
          </a:prstGeom>
          <a:noFill/>
          <a:ln w="9525">
            <a:noFill/>
          </a:ln>
        </p:spPr>
        <p:txBody>
          <a:bodyPr>
            <a:spAutoFit/>
          </a:bodyPr>
          <a:p>
            <a:endParaRPr lang="zh-CN" altLang="zh-CN" sz="1800">
              <a:solidFill>
                <a:srgbClr val="000000"/>
              </a:solidFill>
              <a:latin typeface="Calibri" panose="020F0502020204030204" pitchFamily="34" charset="0"/>
              <a:sym typeface="宋体" panose="02010600030101010101" pitchFamily="2" charset="-122"/>
            </a:endParaRPr>
          </a:p>
        </p:txBody>
      </p:sp>
      <p:pic>
        <p:nvPicPr>
          <p:cNvPr id="36871" name="图片 1"/>
          <p:cNvPicPr>
            <a:picLocks noChangeAspect="1"/>
          </p:cNvPicPr>
          <p:nvPr/>
        </p:nvPicPr>
        <p:blipFill>
          <a:blip r:embed="rId1"/>
          <a:stretch>
            <a:fillRect/>
          </a:stretch>
        </p:blipFill>
        <p:spPr>
          <a:xfrm>
            <a:off x="52388" y="0"/>
            <a:ext cx="708025" cy="698500"/>
          </a:xfrm>
          <a:prstGeom prst="rect">
            <a:avLst/>
          </a:prstGeom>
          <a:noFill/>
          <a:ln w="9525">
            <a:noFill/>
          </a:ln>
        </p:spPr>
      </p:pic>
    </p:spTree>
  </p:cSld>
  <p:clrMapOvr>
    <a:masterClrMapping/>
  </p:clrMapOvr>
  <p:transition>
    <p:wedg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7889" name="直接连接符 44"/>
          <p:cNvSpPr/>
          <p:nvPr/>
        </p:nvSpPr>
        <p:spPr>
          <a:xfrm flipH="1">
            <a:off x="0" y="0"/>
            <a:ext cx="0" cy="0"/>
          </a:xfrm>
          <a:prstGeom prst="line">
            <a:avLst/>
          </a:prstGeom>
          <a:ln w="25400">
            <a:noFill/>
          </a:ln>
        </p:spPr>
      </p:sp>
      <p:sp>
        <p:nvSpPr>
          <p:cNvPr id="37890" name="直接连接符 60"/>
          <p:cNvSpPr/>
          <p:nvPr/>
        </p:nvSpPr>
        <p:spPr>
          <a:xfrm>
            <a:off x="0" y="0"/>
            <a:ext cx="0" cy="0"/>
          </a:xfrm>
          <a:prstGeom prst="line">
            <a:avLst/>
          </a:prstGeom>
          <a:ln w="25400">
            <a:noFill/>
          </a:ln>
        </p:spPr>
      </p:sp>
      <p:sp>
        <p:nvSpPr>
          <p:cNvPr id="37891" name="矩形 9"/>
          <p:cNvSpPr/>
          <p:nvPr/>
        </p:nvSpPr>
        <p:spPr>
          <a:xfrm>
            <a:off x="103188" y="139700"/>
            <a:ext cx="7891462" cy="615950"/>
          </a:xfrm>
          <a:custGeom>
            <a:avLst/>
            <a:gdLst>
              <a:gd name="txL" fmla="*/ 0 w 5306049"/>
              <a:gd name="txT" fmla="*/ 0 h 999169"/>
              <a:gd name="txR" fmla="*/ 5306049 w 5306049"/>
              <a:gd name="txB" fmla="*/ 999169 h 999169"/>
            </a:gdLst>
            <a:ahLst/>
            <a:cxnLst>
              <a:cxn ang="0">
                <a:pos x="0" y="0"/>
              </a:cxn>
              <a:cxn ang="0">
                <a:pos x="84777095" y="0"/>
              </a:cxn>
              <a:cxn ang="0">
                <a:pos x="84777095" y="1045"/>
              </a:cxn>
              <a:cxn ang="0">
                <a:pos x="0" y="1045"/>
              </a:cxn>
              <a:cxn ang="0">
                <a:pos x="0" y="0"/>
              </a:cxn>
            </a:cxnLst>
            <a:rect l="txL" t="txT" r="txR" b="txB"/>
            <a:pathLst>
              <a:path w="5306049" h="999169">
                <a:moveTo>
                  <a:pt x="0" y="0"/>
                </a:moveTo>
                <a:lnTo>
                  <a:pt x="5306049" y="0"/>
                </a:lnTo>
                <a:lnTo>
                  <a:pt x="5306049" y="999169"/>
                </a:lnTo>
                <a:lnTo>
                  <a:pt x="0" y="999169"/>
                </a:lnTo>
                <a:cubicBezTo>
                  <a:pt x="130629" y="535484"/>
                  <a:pt x="141515" y="496342"/>
                  <a:pt x="0" y="0"/>
                </a:cubicBezTo>
                <a:close/>
              </a:path>
            </a:pathLst>
          </a:custGeom>
          <a:solidFill>
            <a:srgbClr val="B9E1F5"/>
          </a:solidFill>
          <a:ln w="9525">
            <a:noFill/>
          </a:ln>
        </p:spPr>
        <p:txBody>
          <a:bodyPr lIns="81633" tIns="40817" rIns="81633" bIns="40817" anchor="ctr" anchorCtr="0"/>
          <a:p>
            <a:pPr>
              <a:lnSpc>
                <a:spcPts val="3500"/>
              </a:lnSpc>
            </a:pPr>
            <a:r>
              <a:rPr lang="zh-CN" altLang="en-US" sz="2800" b="1">
                <a:latin typeface="Calibri" panose="020F0502020204030204" pitchFamily="34" charset="0"/>
              </a:rPr>
              <a:t>一、门诊特殊病慢性病病种</a:t>
            </a:r>
            <a:endParaRPr lang="en-US" altLang="zh-CN" sz="2800" b="1">
              <a:latin typeface="Calibri" panose="020F0502020204030204" pitchFamily="34" charset="0"/>
            </a:endParaRPr>
          </a:p>
        </p:txBody>
      </p:sp>
      <p:sp>
        <p:nvSpPr>
          <p:cNvPr id="10245" name="文本框 1"/>
          <p:cNvSpPr>
            <a:spLocks noChangeArrowheads="1"/>
          </p:cNvSpPr>
          <p:nvPr/>
        </p:nvSpPr>
        <p:spPr bwMode="auto">
          <a:xfrm>
            <a:off x="285750" y="895350"/>
            <a:ext cx="8616950" cy="4160838"/>
          </a:xfrm>
          <a:prstGeom prst="rect">
            <a:avLst/>
          </a:prstGeom>
          <a:noFill/>
          <a:ln w="9525">
            <a:noFill/>
            <a:miter lim="800000"/>
          </a:ln>
        </p:spPr>
        <p:txBody>
          <a:bodyPr/>
          <a:lstStyle/>
          <a:p>
            <a:pPr marL="0" marR="0" lvl="0" indent="0" algn="l" defTabSz="914400" rtl="0" eaLnBrk="0" fontAlgn="base" latinLnBrk="0" hangingPunct="0">
              <a:lnSpc>
                <a:spcPts val="4500"/>
              </a:lnSpc>
              <a:spcBef>
                <a:spcPct val="0"/>
              </a:spcBef>
              <a:spcAft>
                <a:spcPct val="0"/>
              </a:spcAft>
              <a:buClrTx/>
              <a:buSzTx/>
              <a:buFont typeface="Arial" panose="020B0604020202020204" pitchFamily="34" charset="0"/>
              <a:buNone/>
              <a:defRPr/>
            </a:pPr>
            <a:endParaRPr kumimoji="0" lang="en-US" altLang="zh-CN" sz="2000" b="0" i="0" u="none" strike="noStrike" kern="1200" cap="none" spc="0" normalizeH="0" baseline="0" noProof="0" dirty="0">
              <a:ln>
                <a:noFill/>
              </a:ln>
              <a:solidFill>
                <a:schemeClr val="tx1"/>
              </a:solidFill>
              <a:effectLst/>
              <a:uLnTx/>
              <a:uFillTx/>
              <a:latin typeface="+mn-ea"/>
              <a:ea typeface="+mn-ea"/>
              <a:cs typeface="+mn-cs"/>
            </a:endParaRPr>
          </a:p>
          <a:p>
            <a:pPr marL="0" marR="0" lvl="0" indent="0" algn="l" defTabSz="914400" rtl="0" eaLnBrk="0" fontAlgn="base" latinLnBrk="0" hangingPunct="0">
              <a:lnSpc>
                <a:spcPts val="4500"/>
              </a:lnSpc>
              <a:spcBef>
                <a:spcPct val="0"/>
              </a:spcBef>
              <a:spcAft>
                <a:spcPct val="0"/>
              </a:spcAft>
              <a:buClrTx/>
              <a:buSzTx/>
              <a:buFont typeface="Arial" panose="020B0604020202020204" pitchFamily="34" charset="0"/>
              <a:buNone/>
              <a:defRPr/>
            </a:pPr>
            <a:r>
              <a:rPr kumimoji="0" lang="en-US" altLang="zh-CN" sz="2000" b="0" i="0" u="none" strike="noStrike" kern="1200" cap="none" spc="0" normalizeH="0" baseline="0" noProof="0" dirty="0">
                <a:ln>
                  <a:noFill/>
                </a:ln>
                <a:solidFill>
                  <a:schemeClr val="tx1"/>
                </a:solidFill>
                <a:effectLst/>
                <a:uLnTx/>
                <a:uFillTx/>
                <a:latin typeface="+mn-ea"/>
                <a:ea typeface="+mn-ea"/>
                <a:cs typeface="+mn-cs"/>
              </a:rPr>
              <a:t>    </a:t>
            </a:r>
            <a:endParaRPr kumimoji="0" lang="zh-CN" altLang="en-US" sz="2000" b="0" i="0" u="none" strike="noStrike" kern="1200" cap="none" spc="0" normalizeH="0" baseline="0" noProof="0" dirty="0">
              <a:ln>
                <a:noFill/>
              </a:ln>
              <a:solidFill>
                <a:schemeClr val="tx1"/>
              </a:solidFill>
              <a:effectLst/>
              <a:uLnTx/>
              <a:uFillTx/>
              <a:latin typeface="+mn-ea"/>
              <a:ea typeface="+mn-ea"/>
              <a:cs typeface="+mn-cs"/>
            </a:endParaRPr>
          </a:p>
          <a:p>
            <a:pPr marL="0" marR="0" lvl="0" indent="0" algn="just" defTabSz="914400" rtl="0" eaLnBrk="0" fontAlgn="base" latinLnBrk="0" hangingPunct="0">
              <a:lnSpc>
                <a:spcPts val="4500"/>
              </a:lnSpc>
              <a:spcBef>
                <a:spcPct val="0"/>
              </a:spcBef>
              <a:spcAft>
                <a:spcPct val="0"/>
              </a:spcAft>
              <a:buClrTx/>
              <a:buSzTx/>
              <a:buFont typeface="Arial" panose="020B0604020202020204" pitchFamily="34" charset="0"/>
              <a:buNone/>
              <a:defRPr/>
            </a:pPr>
            <a:endParaRPr kumimoji="0" lang="zh-CN" altLang="en-US" sz="2000" b="0" i="0" u="none" strike="noStrike" kern="1200" cap="none" spc="0" normalizeH="0" baseline="0" noProof="0" dirty="0">
              <a:ln>
                <a:noFill/>
              </a:ln>
              <a:solidFill>
                <a:schemeClr val="tx1"/>
              </a:solidFill>
              <a:effectLst/>
              <a:uLnTx/>
              <a:uFillTx/>
              <a:latin typeface="+mn-ea"/>
              <a:ea typeface="+mn-ea"/>
              <a:cs typeface="+mn-cs"/>
            </a:endParaRPr>
          </a:p>
          <a:p>
            <a:pPr marL="0" marR="0" lvl="0" indent="0" algn="just" defTabSz="914400" rtl="0" eaLnBrk="1" fontAlgn="base" latinLnBrk="0" hangingPunct="1">
              <a:lnSpc>
                <a:spcPts val="4500"/>
              </a:lnSpc>
              <a:spcBef>
                <a:spcPct val="0"/>
              </a:spcBef>
              <a:spcAft>
                <a:spcPct val="0"/>
              </a:spcAft>
              <a:buClrTx/>
              <a:buSzTx/>
              <a:buFont typeface="Arial" panose="020B0604020202020204" pitchFamily="34" charset="0"/>
              <a:buNone/>
              <a:defRPr/>
            </a:pPr>
            <a:endParaRPr kumimoji="0" lang="zh-CN" altLang="en-US" sz="2000" b="0" i="0" u="none" strike="noStrike" kern="1200" cap="none" spc="0" normalizeH="0" baseline="0" noProof="0" dirty="0">
              <a:ln>
                <a:noFill/>
              </a:ln>
              <a:solidFill>
                <a:schemeClr val="tx1"/>
              </a:solidFill>
              <a:effectLst/>
              <a:uLnTx/>
              <a:uFillTx/>
              <a:latin typeface="Calibri" panose="020F0502020204030204" pitchFamily="34" charset="0"/>
              <a:ea typeface="宋体" panose="02010600030101010101" pitchFamily="2" charset="-122"/>
              <a:cs typeface="+mn-cs"/>
            </a:endParaRPr>
          </a:p>
          <a:p>
            <a:pPr marL="0" marR="0" lvl="0" indent="0" algn="l" defTabSz="914400" rtl="0" eaLnBrk="1" fontAlgn="base" latinLnBrk="0" hangingPunct="1">
              <a:lnSpc>
                <a:spcPct val="150000"/>
              </a:lnSpc>
              <a:spcBef>
                <a:spcPct val="0"/>
              </a:spcBef>
              <a:spcAft>
                <a:spcPct val="0"/>
              </a:spcAft>
              <a:buClrTx/>
              <a:buSzTx/>
              <a:buFont typeface="Arial" panose="020B0604020202020204" pitchFamily="34" charset="0"/>
              <a:buNone/>
              <a:defRPr/>
            </a:pPr>
            <a:endParaRPr kumimoji="0" lang="zh-CN" altLang="en-US" sz="2000" b="0" i="0" u="none" strike="noStrike" kern="1200" cap="none" spc="0" normalizeH="0" baseline="0" noProof="0" dirty="0">
              <a:ln>
                <a:noFill/>
              </a:ln>
              <a:solidFill>
                <a:srgbClr val="000000"/>
              </a:solidFill>
              <a:effectLst/>
              <a:uLnTx/>
              <a:uFillTx/>
              <a:latin typeface="MS PGothic" panose="020B0600070205080204" pitchFamily="34" charset="-128"/>
              <a:ea typeface="MS PGothic" panose="020B0600070205080204" pitchFamily="34" charset="-128"/>
              <a:cs typeface="+mn-cs"/>
              <a:sym typeface="MS PGothic" panose="020B0600070205080204" pitchFamily="34" charset="-128"/>
            </a:endParaRPr>
          </a:p>
        </p:txBody>
      </p:sp>
      <p:sp>
        <p:nvSpPr>
          <p:cNvPr id="37893" name="圆角矩形 25"/>
          <p:cNvSpPr/>
          <p:nvPr/>
        </p:nvSpPr>
        <p:spPr>
          <a:xfrm>
            <a:off x="5940425" y="1419225"/>
            <a:ext cx="1728788" cy="720725"/>
          </a:xfrm>
          <a:prstGeom prst="roundRect">
            <a:avLst>
              <a:gd name="adj" fmla="val 16667"/>
            </a:avLst>
          </a:prstGeom>
          <a:noFill/>
          <a:ln w="9525">
            <a:noFill/>
          </a:ln>
        </p:spPr>
        <p:txBody>
          <a:bodyPr>
            <a:spAutoFit/>
          </a:bodyPr>
          <a:p>
            <a:endParaRPr lang="zh-CN" altLang="zh-CN" sz="1800">
              <a:solidFill>
                <a:srgbClr val="000000"/>
              </a:solidFill>
              <a:latin typeface="Calibri" panose="020F0502020204030204" pitchFamily="34" charset="0"/>
              <a:sym typeface="宋体" panose="02010600030101010101" pitchFamily="2" charset="-122"/>
            </a:endParaRPr>
          </a:p>
        </p:txBody>
      </p:sp>
      <p:sp>
        <p:nvSpPr>
          <p:cNvPr id="37894" name="圆角矩形 27"/>
          <p:cNvSpPr/>
          <p:nvPr/>
        </p:nvSpPr>
        <p:spPr>
          <a:xfrm>
            <a:off x="5580063" y="1203325"/>
            <a:ext cx="2089150" cy="936625"/>
          </a:xfrm>
          <a:prstGeom prst="roundRect">
            <a:avLst>
              <a:gd name="adj" fmla="val 16667"/>
            </a:avLst>
          </a:prstGeom>
          <a:noFill/>
          <a:ln w="9525">
            <a:noFill/>
          </a:ln>
        </p:spPr>
        <p:txBody>
          <a:bodyPr>
            <a:spAutoFit/>
          </a:bodyPr>
          <a:p>
            <a:endParaRPr lang="zh-CN" altLang="zh-CN" sz="1800">
              <a:solidFill>
                <a:srgbClr val="000000"/>
              </a:solidFill>
              <a:latin typeface="Calibri" panose="020F0502020204030204" pitchFamily="34" charset="0"/>
              <a:sym typeface="宋体" panose="02010600030101010101" pitchFamily="2" charset="-122"/>
            </a:endParaRPr>
          </a:p>
        </p:txBody>
      </p:sp>
      <p:pic>
        <p:nvPicPr>
          <p:cNvPr id="37895" name="图片 1"/>
          <p:cNvPicPr>
            <a:picLocks noChangeAspect="1"/>
          </p:cNvPicPr>
          <p:nvPr/>
        </p:nvPicPr>
        <p:blipFill>
          <a:blip r:embed="rId1"/>
          <a:stretch>
            <a:fillRect/>
          </a:stretch>
        </p:blipFill>
        <p:spPr>
          <a:xfrm>
            <a:off x="7286625" y="98425"/>
            <a:ext cx="708025" cy="698500"/>
          </a:xfrm>
          <a:prstGeom prst="rect">
            <a:avLst/>
          </a:prstGeom>
          <a:noFill/>
          <a:ln w="9525">
            <a:noFill/>
          </a:ln>
        </p:spPr>
      </p:pic>
      <p:sp>
        <p:nvSpPr>
          <p:cNvPr id="37896" name="文本框 1"/>
          <p:cNvSpPr txBox="1"/>
          <p:nvPr/>
        </p:nvSpPr>
        <p:spPr>
          <a:xfrm>
            <a:off x="209550" y="796925"/>
            <a:ext cx="8724900" cy="4660900"/>
          </a:xfrm>
          <a:prstGeom prst="rect">
            <a:avLst/>
          </a:prstGeom>
          <a:noFill/>
          <a:ln w="9525">
            <a:noFill/>
          </a:ln>
        </p:spPr>
        <p:txBody>
          <a:bodyPr>
            <a:spAutoFit/>
          </a:bodyPr>
          <a:p>
            <a:pPr eaLnBrk="1" hangingPunct="1">
              <a:lnSpc>
                <a:spcPct val="150000"/>
              </a:lnSpc>
            </a:pPr>
            <a:r>
              <a:rPr lang="zh-CN" altLang="en-US" sz="1800">
                <a:latin typeface="Calibri" panose="020F0502020204030204" pitchFamily="34" charset="0"/>
              </a:rPr>
              <a:t>将全省职工和城乡居民基本医疗保险门诊特殊病慢性病病种统一为以下两类：</a:t>
            </a:r>
            <a:endParaRPr lang="zh-CN" altLang="en-US" sz="1800">
              <a:latin typeface="Calibri" panose="020F0502020204030204" pitchFamily="34" charset="0"/>
            </a:endParaRPr>
          </a:p>
          <a:p>
            <a:pPr eaLnBrk="1" hangingPunct="1">
              <a:lnSpc>
                <a:spcPct val="150000"/>
              </a:lnSpc>
            </a:pPr>
            <a:endParaRPr lang="zh-CN" altLang="en-US" sz="1800">
              <a:latin typeface="Calibri" panose="020F0502020204030204" pitchFamily="34" charset="0"/>
            </a:endParaRPr>
          </a:p>
          <a:p>
            <a:pPr eaLnBrk="1" hangingPunct="1">
              <a:lnSpc>
                <a:spcPct val="150000"/>
              </a:lnSpc>
            </a:pPr>
            <a:r>
              <a:rPr lang="zh-CN" altLang="en-US" sz="1800">
                <a:latin typeface="Calibri" panose="020F0502020204030204" pitchFamily="34" charset="0"/>
              </a:rPr>
              <a:t>        一类病种（共4种）：1.血友病；2.恶性肿瘤（含淋巴、白血病）；3.慢性肾功能衰竭；4.组织器官移植术后抗排异治疗。</a:t>
            </a:r>
            <a:endParaRPr lang="zh-CN" altLang="en-US" sz="1800">
              <a:latin typeface="Calibri" panose="020F0502020204030204" pitchFamily="34" charset="0"/>
            </a:endParaRPr>
          </a:p>
          <a:p>
            <a:pPr eaLnBrk="1" hangingPunct="1">
              <a:lnSpc>
                <a:spcPct val="150000"/>
              </a:lnSpc>
            </a:pPr>
            <a:r>
              <a:rPr lang="zh-CN" altLang="en-US" sz="1800">
                <a:latin typeface="Calibri" panose="020F0502020204030204" pitchFamily="34" charset="0"/>
              </a:rPr>
              <a:t>        二类病种（共22种）：5.丙型肝炎；6.慢性阻塞性肺疾病；7.慢性肺原性心脏病；8.慢性风湿性心脏病；9.冠状动脉粥样硬化性心脏病；10.慢性乙型肝炎；11.系统性红斑狼疮；12.类风湿性关节炎（含幼年特发性关节炎）；13.慢性肾炎；14.脑血管疾病后遗症；15.精神与行为障碍；16.痛风；17.肝硬化；18.癫痫；19.结核病；20.再生障碍性贫血；21.帕金森病；22.消化性溃疡；23.阿尔茨海默病；24.脑性瘫痪；25.糖尿病；26.高血压。</a:t>
            </a:r>
            <a:endParaRPr lang="zh-CN" altLang="en-US" sz="1800">
              <a:latin typeface="Calibri" panose="020F0502020204030204" pitchFamily="34" charset="0"/>
            </a:endParaRPr>
          </a:p>
          <a:p>
            <a:pPr eaLnBrk="1" hangingPunct="1">
              <a:lnSpc>
                <a:spcPct val="150000"/>
              </a:lnSpc>
            </a:pPr>
            <a:endParaRPr lang="zh-CN" altLang="en-US" sz="1800">
              <a:latin typeface="Calibri" panose="020F0502020204030204" pitchFamily="34" charset="0"/>
            </a:endParaRPr>
          </a:p>
        </p:txBody>
      </p:sp>
    </p:spTree>
  </p:cSld>
  <p:clrMapOvr>
    <a:masterClrMapping/>
  </p:clrMapOvr>
  <p:transition>
    <p:wedg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8913" name="直接连接符 44"/>
          <p:cNvSpPr/>
          <p:nvPr/>
        </p:nvSpPr>
        <p:spPr>
          <a:xfrm flipH="1">
            <a:off x="0" y="0"/>
            <a:ext cx="0" cy="0"/>
          </a:xfrm>
          <a:prstGeom prst="line">
            <a:avLst/>
          </a:prstGeom>
          <a:ln w="25400">
            <a:noFill/>
          </a:ln>
        </p:spPr>
      </p:sp>
      <p:sp>
        <p:nvSpPr>
          <p:cNvPr id="38914" name="直接连接符 60"/>
          <p:cNvSpPr/>
          <p:nvPr/>
        </p:nvSpPr>
        <p:spPr>
          <a:xfrm>
            <a:off x="0" y="0"/>
            <a:ext cx="0" cy="0"/>
          </a:xfrm>
          <a:prstGeom prst="line">
            <a:avLst/>
          </a:prstGeom>
          <a:ln w="25400">
            <a:noFill/>
          </a:ln>
        </p:spPr>
      </p:sp>
      <p:sp>
        <p:nvSpPr>
          <p:cNvPr id="38915" name="矩形 9"/>
          <p:cNvSpPr/>
          <p:nvPr/>
        </p:nvSpPr>
        <p:spPr>
          <a:xfrm>
            <a:off x="103188" y="139700"/>
            <a:ext cx="7891462" cy="615950"/>
          </a:xfrm>
          <a:custGeom>
            <a:avLst/>
            <a:gdLst>
              <a:gd name="txL" fmla="*/ 0 w 5306049"/>
              <a:gd name="txT" fmla="*/ 0 h 999169"/>
              <a:gd name="txR" fmla="*/ 5306049 w 5306049"/>
              <a:gd name="txB" fmla="*/ 999169 h 999169"/>
            </a:gdLst>
            <a:ahLst/>
            <a:cxnLst>
              <a:cxn ang="0">
                <a:pos x="0" y="0"/>
              </a:cxn>
              <a:cxn ang="0">
                <a:pos x="84777095" y="0"/>
              </a:cxn>
              <a:cxn ang="0">
                <a:pos x="84777095" y="1045"/>
              </a:cxn>
              <a:cxn ang="0">
                <a:pos x="0" y="1045"/>
              </a:cxn>
              <a:cxn ang="0">
                <a:pos x="0" y="0"/>
              </a:cxn>
            </a:cxnLst>
            <a:rect l="txL" t="txT" r="txR" b="txB"/>
            <a:pathLst>
              <a:path w="5306049" h="999169">
                <a:moveTo>
                  <a:pt x="0" y="0"/>
                </a:moveTo>
                <a:lnTo>
                  <a:pt x="5306049" y="0"/>
                </a:lnTo>
                <a:lnTo>
                  <a:pt x="5306049" y="999169"/>
                </a:lnTo>
                <a:lnTo>
                  <a:pt x="0" y="999169"/>
                </a:lnTo>
                <a:cubicBezTo>
                  <a:pt x="130629" y="535484"/>
                  <a:pt x="141515" y="496342"/>
                  <a:pt x="0" y="0"/>
                </a:cubicBezTo>
                <a:close/>
              </a:path>
            </a:pathLst>
          </a:custGeom>
          <a:solidFill>
            <a:srgbClr val="B9E1F5"/>
          </a:solidFill>
          <a:ln w="9525">
            <a:noFill/>
          </a:ln>
        </p:spPr>
        <p:txBody>
          <a:bodyPr lIns="81633" tIns="40817" rIns="81633" bIns="40817" anchor="ctr" anchorCtr="0"/>
          <a:p>
            <a:pPr>
              <a:lnSpc>
                <a:spcPts val="3500"/>
              </a:lnSpc>
            </a:pPr>
            <a:r>
              <a:rPr lang="zh-CN" altLang="en-US" sz="2800" b="1">
                <a:latin typeface="Calibri" panose="020F0502020204030204" pitchFamily="34" charset="0"/>
              </a:rPr>
              <a:t> 二、提高一类病种保障水平</a:t>
            </a:r>
            <a:endParaRPr lang="en-US" altLang="zh-CN" sz="2800" b="1">
              <a:latin typeface="Calibri" panose="020F0502020204030204" pitchFamily="34" charset="0"/>
            </a:endParaRPr>
          </a:p>
        </p:txBody>
      </p:sp>
      <p:sp>
        <p:nvSpPr>
          <p:cNvPr id="10245" name="文本框 1"/>
          <p:cNvSpPr>
            <a:spLocks noChangeArrowheads="1"/>
          </p:cNvSpPr>
          <p:nvPr/>
        </p:nvSpPr>
        <p:spPr bwMode="auto">
          <a:xfrm>
            <a:off x="285750" y="895350"/>
            <a:ext cx="8616950" cy="4160838"/>
          </a:xfrm>
          <a:prstGeom prst="rect">
            <a:avLst/>
          </a:prstGeom>
          <a:noFill/>
          <a:ln w="9525">
            <a:noFill/>
            <a:miter lim="800000"/>
          </a:ln>
        </p:spPr>
        <p:txBody>
          <a:bodyPr/>
          <a:lstStyle/>
          <a:p>
            <a:pPr marL="0" marR="0" lvl="0" indent="0" algn="l" defTabSz="914400" rtl="0" eaLnBrk="0" fontAlgn="base" latinLnBrk="0" hangingPunct="0">
              <a:lnSpc>
                <a:spcPts val="4500"/>
              </a:lnSpc>
              <a:spcBef>
                <a:spcPct val="0"/>
              </a:spcBef>
              <a:spcAft>
                <a:spcPct val="0"/>
              </a:spcAft>
              <a:buClrTx/>
              <a:buSzTx/>
              <a:buFont typeface="Arial" panose="020B0604020202020204" pitchFamily="34" charset="0"/>
              <a:buNone/>
              <a:defRPr/>
            </a:pPr>
            <a:endParaRPr kumimoji="0" lang="en-US" altLang="zh-CN" sz="2000" b="0" i="0" u="none" strike="noStrike" kern="1200" cap="none" spc="0" normalizeH="0" baseline="0" noProof="0" dirty="0">
              <a:ln>
                <a:noFill/>
              </a:ln>
              <a:solidFill>
                <a:schemeClr val="tx1"/>
              </a:solidFill>
              <a:effectLst/>
              <a:uLnTx/>
              <a:uFillTx/>
              <a:latin typeface="+mn-ea"/>
              <a:ea typeface="+mn-ea"/>
              <a:cs typeface="+mn-cs"/>
            </a:endParaRPr>
          </a:p>
          <a:p>
            <a:pPr marL="0" marR="0" lvl="0" indent="0" algn="l" defTabSz="914400" rtl="0" eaLnBrk="0" fontAlgn="base" latinLnBrk="0" hangingPunct="0">
              <a:lnSpc>
                <a:spcPts val="4500"/>
              </a:lnSpc>
              <a:spcBef>
                <a:spcPct val="0"/>
              </a:spcBef>
              <a:spcAft>
                <a:spcPct val="0"/>
              </a:spcAft>
              <a:buClrTx/>
              <a:buSzTx/>
              <a:buFont typeface="Arial" panose="020B0604020202020204" pitchFamily="34" charset="0"/>
              <a:buNone/>
              <a:defRPr/>
            </a:pPr>
            <a:r>
              <a:rPr kumimoji="0" lang="en-US" altLang="zh-CN" sz="2000" b="0" i="0" u="none" strike="noStrike" kern="1200" cap="none" spc="0" normalizeH="0" baseline="0" noProof="0" dirty="0">
                <a:ln>
                  <a:noFill/>
                </a:ln>
                <a:solidFill>
                  <a:schemeClr val="tx1"/>
                </a:solidFill>
                <a:effectLst/>
                <a:uLnTx/>
                <a:uFillTx/>
                <a:latin typeface="+mn-ea"/>
                <a:ea typeface="+mn-ea"/>
                <a:cs typeface="+mn-cs"/>
              </a:rPr>
              <a:t>    </a:t>
            </a:r>
            <a:endParaRPr kumimoji="0" lang="zh-CN" altLang="en-US" sz="2000" b="0" i="0" u="none" strike="noStrike" kern="1200" cap="none" spc="0" normalizeH="0" baseline="0" noProof="0" dirty="0">
              <a:ln>
                <a:noFill/>
              </a:ln>
              <a:solidFill>
                <a:schemeClr val="tx1"/>
              </a:solidFill>
              <a:effectLst/>
              <a:uLnTx/>
              <a:uFillTx/>
              <a:latin typeface="+mn-ea"/>
              <a:ea typeface="+mn-ea"/>
              <a:cs typeface="+mn-cs"/>
            </a:endParaRPr>
          </a:p>
          <a:p>
            <a:pPr marL="0" marR="0" lvl="0" indent="0" algn="just" defTabSz="914400" rtl="0" eaLnBrk="0" fontAlgn="base" latinLnBrk="0" hangingPunct="0">
              <a:lnSpc>
                <a:spcPts val="4500"/>
              </a:lnSpc>
              <a:spcBef>
                <a:spcPct val="0"/>
              </a:spcBef>
              <a:spcAft>
                <a:spcPct val="0"/>
              </a:spcAft>
              <a:buClrTx/>
              <a:buSzTx/>
              <a:buFont typeface="Arial" panose="020B0604020202020204" pitchFamily="34" charset="0"/>
              <a:buNone/>
              <a:defRPr/>
            </a:pPr>
            <a:endParaRPr kumimoji="0" lang="zh-CN" altLang="en-US" sz="2000" b="0" i="0" u="none" strike="noStrike" kern="1200" cap="none" spc="0" normalizeH="0" baseline="0" noProof="0" dirty="0">
              <a:ln>
                <a:noFill/>
              </a:ln>
              <a:solidFill>
                <a:schemeClr val="tx1"/>
              </a:solidFill>
              <a:effectLst/>
              <a:uLnTx/>
              <a:uFillTx/>
              <a:latin typeface="+mn-ea"/>
              <a:ea typeface="+mn-ea"/>
              <a:cs typeface="+mn-cs"/>
            </a:endParaRPr>
          </a:p>
          <a:p>
            <a:pPr marL="0" marR="0" lvl="0" indent="0" algn="just" defTabSz="914400" rtl="0" eaLnBrk="1" fontAlgn="base" latinLnBrk="0" hangingPunct="1">
              <a:lnSpc>
                <a:spcPts val="4500"/>
              </a:lnSpc>
              <a:spcBef>
                <a:spcPct val="0"/>
              </a:spcBef>
              <a:spcAft>
                <a:spcPct val="0"/>
              </a:spcAft>
              <a:buClrTx/>
              <a:buSzTx/>
              <a:buFont typeface="Arial" panose="020B0604020202020204" pitchFamily="34" charset="0"/>
              <a:buNone/>
              <a:defRPr/>
            </a:pPr>
            <a:endParaRPr kumimoji="0" lang="zh-CN" altLang="en-US" sz="2000" b="0" i="0" u="none" strike="noStrike" kern="1200" cap="none" spc="0" normalizeH="0" baseline="0" noProof="0" dirty="0">
              <a:ln>
                <a:noFill/>
              </a:ln>
              <a:solidFill>
                <a:schemeClr val="tx1"/>
              </a:solidFill>
              <a:effectLst/>
              <a:uLnTx/>
              <a:uFillTx/>
              <a:latin typeface="Calibri" panose="020F0502020204030204" pitchFamily="34" charset="0"/>
              <a:ea typeface="宋体" panose="02010600030101010101" pitchFamily="2" charset="-122"/>
              <a:cs typeface="+mn-cs"/>
            </a:endParaRPr>
          </a:p>
          <a:p>
            <a:pPr marL="0" marR="0" lvl="0" indent="0" algn="l" defTabSz="914400" rtl="0" eaLnBrk="1" fontAlgn="base" latinLnBrk="0" hangingPunct="1">
              <a:lnSpc>
                <a:spcPct val="150000"/>
              </a:lnSpc>
              <a:spcBef>
                <a:spcPct val="0"/>
              </a:spcBef>
              <a:spcAft>
                <a:spcPct val="0"/>
              </a:spcAft>
              <a:buClrTx/>
              <a:buSzTx/>
              <a:buFont typeface="Arial" panose="020B0604020202020204" pitchFamily="34" charset="0"/>
              <a:buNone/>
              <a:defRPr/>
            </a:pPr>
            <a:endParaRPr kumimoji="0" lang="zh-CN" altLang="en-US" sz="2000" b="0" i="0" u="none" strike="noStrike" kern="1200" cap="none" spc="0" normalizeH="0" baseline="0" noProof="0" dirty="0">
              <a:ln>
                <a:noFill/>
              </a:ln>
              <a:solidFill>
                <a:srgbClr val="000000"/>
              </a:solidFill>
              <a:effectLst/>
              <a:uLnTx/>
              <a:uFillTx/>
              <a:latin typeface="MS PGothic" panose="020B0600070205080204" pitchFamily="34" charset="-128"/>
              <a:ea typeface="MS PGothic" panose="020B0600070205080204" pitchFamily="34" charset="-128"/>
              <a:cs typeface="+mn-cs"/>
              <a:sym typeface="MS PGothic" panose="020B0600070205080204" pitchFamily="34" charset="-128"/>
            </a:endParaRPr>
          </a:p>
        </p:txBody>
      </p:sp>
      <p:sp>
        <p:nvSpPr>
          <p:cNvPr id="38917" name="圆角矩形 25"/>
          <p:cNvSpPr/>
          <p:nvPr/>
        </p:nvSpPr>
        <p:spPr>
          <a:xfrm>
            <a:off x="5940425" y="1419225"/>
            <a:ext cx="1728788" cy="720725"/>
          </a:xfrm>
          <a:prstGeom prst="roundRect">
            <a:avLst>
              <a:gd name="adj" fmla="val 16667"/>
            </a:avLst>
          </a:prstGeom>
          <a:noFill/>
          <a:ln w="9525">
            <a:noFill/>
          </a:ln>
        </p:spPr>
        <p:txBody>
          <a:bodyPr>
            <a:spAutoFit/>
          </a:bodyPr>
          <a:p>
            <a:endParaRPr lang="zh-CN" altLang="zh-CN" sz="1800">
              <a:solidFill>
                <a:srgbClr val="000000"/>
              </a:solidFill>
              <a:latin typeface="Calibri" panose="020F0502020204030204" pitchFamily="34" charset="0"/>
              <a:sym typeface="宋体" panose="02010600030101010101" pitchFamily="2" charset="-122"/>
            </a:endParaRPr>
          </a:p>
        </p:txBody>
      </p:sp>
      <p:sp>
        <p:nvSpPr>
          <p:cNvPr id="38918" name="圆角矩形 27"/>
          <p:cNvSpPr/>
          <p:nvPr/>
        </p:nvSpPr>
        <p:spPr>
          <a:xfrm>
            <a:off x="5580063" y="1203325"/>
            <a:ext cx="2089150" cy="936625"/>
          </a:xfrm>
          <a:prstGeom prst="roundRect">
            <a:avLst>
              <a:gd name="adj" fmla="val 16667"/>
            </a:avLst>
          </a:prstGeom>
          <a:noFill/>
          <a:ln w="9525">
            <a:noFill/>
          </a:ln>
        </p:spPr>
        <p:txBody>
          <a:bodyPr>
            <a:spAutoFit/>
          </a:bodyPr>
          <a:p>
            <a:endParaRPr lang="zh-CN" altLang="zh-CN" sz="1800">
              <a:solidFill>
                <a:srgbClr val="000000"/>
              </a:solidFill>
              <a:latin typeface="Calibri" panose="020F0502020204030204" pitchFamily="34" charset="0"/>
              <a:sym typeface="宋体" panose="02010600030101010101" pitchFamily="2" charset="-122"/>
            </a:endParaRPr>
          </a:p>
        </p:txBody>
      </p:sp>
      <p:pic>
        <p:nvPicPr>
          <p:cNvPr id="38919" name="图片 1"/>
          <p:cNvPicPr>
            <a:picLocks noChangeAspect="1"/>
          </p:cNvPicPr>
          <p:nvPr/>
        </p:nvPicPr>
        <p:blipFill>
          <a:blip r:embed="rId1"/>
          <a:stretch>
            <a:fillRect/>
          </a:stretch>
        </p:blipFill>
        <p:spPr>
          <a:xfrm>
            <a:off x="7118350" y="98425"/>
            <a:ext cx="708025" cy="698500"/>
          </a:xfrm>
          <a:prstGeom prst="rect">
            <a:avLst/>
          </a:prstGeom>
          <a:noFill/>
          <a:ln w="9525">
            <a:noFill/>
          </a:ln>
        </p:spPr>
      </p:pic>
      <p:sp>
        <p:nvSpPr>
          <p:cNvPr id="38920" name="文本框 1"/>
          <p:cNvSpPr txBox="1"/>
          <p:nvPr/>
        </p:nvSpPr>
        <p:spPr>
          <a:xfrm>
            <a:off x="285750" y="1566863"/>
            <a:ext cx="8532813" cy="1938337"/>
          </a:xfrm>
          <a:prstGeom prst="rect">
            <a:avLst/>
          </a:prstGeom>
          <a:noFill/>
          <a:ln w="9525">
            <a:noFill/>
          </a:ln>
        </p:spPr>
        <p:txBody>
          <a:bodyPr>
            <a:spAutoFit/>
          </a:bodyPr>
          <a:p>
            <a:pPr eaLnBrk="1" hangingPunct="1">
              <a:lnSpc>
                <a:spcPct val="200000"/>
              </a:lnSpc>
            </a:pPr>
            <a:r>
              <a:rPr lang="zh-CN" altLang="en-US" sz="2000">
                <a:latin typeface="Calibri" panose="020F0502020204030204" pitchFamily="34" charset="0"/>
              </a:rPr>
              <a:t>参保职工和城乡居民在定点医疗机构门诊治疗一类病种发生的政策范围内的医疗费用，按照各统筹地区职工和全省城乡居民医保住院政策规定报销，不设起付线，每人每年最高支付限额为10万元。</a:t>
            </a:r>
            <a:endParaRPr lang="zh-CN" altLang="en-US" sz="2000">
              <a:latin typeface="Calibri" panose="020F0502020204030204" pitchFamily="34" charset="0"/>
            </a:endParaRPr>
          </a:p>
        </p:txBody>
      </p:sp>
    </p:spTree>
  </p:cSld>
  <p:clrMapOvr>
    <a:masterClrMapping/>
  </p:clrMapOvr>
  <p:transition>
    <p:wedg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9937" name="直接连接符 44"/>
          <p:cNvSpPr/>
          <p:nvPr/>
        </p:nvSpPr>
        <p:spPr>
          <a:xfrm flipH="1">
            <a:off x="0" y="0"/>
            <a:ext cx="0" cy="0"/>
          </a:xfrm>
          <a:prstGeom prst="line">
            <a:avLst/>
          </a:prstGeom>
          <a:ln w="25400">
            <a:noFill/>
          </a:ln>
        </p:spPr>
      </p:sp>
      <p:sp>
        <p:nvSpPr>
          <p:cNvPr id="39938" name="直接连接符 60"/>
          <p:cNvSpPr/>
          <p:nvPr/>
        </p:nvSpPr>
        <p:spPr>
          <a:xfrm>
            <a:off x="0" y="0"/>
            <a:ext cx="0" cy="0"/>
          </a:xfrm>
          <a:prstGeom prst="line">
            <a:avLst/>
          </a:prstGeom>
          <a:ln w="25400">
            <a:noFill/>
          </a:ln>
        </p:spPr>
      </p:sp>
      <p:sp>
        <p:nvSpPr>
          <p:cNvPr id="39939" name="矩形 9"/>
          <p:cNvSpPr/>
          <p:nvPr/>
        </p:nvSpPr>
        <p:spPr>
          <a:xfrm>
            <a:off x="103188" y="139700"/>
            <a:ext cx="7891462" cy="615950"/>
          </a:xfrm>
          <a:custGeom>
            <a:avLst/>
            <a:gdLst>
              <a:gd name="txL" fmla="*/ 0 w 5306049"/>
              <a:gd name="txT" fmla="*/ 0 h 999169"/>
              <a:gd name="txR" fmla="*/ 5306049 w 5306049"/>
              <a:gd name="txB" fmla="*/ 999169 h 999169"/>
            </a:gdLst>
            <a:ahLst/>
            <a:cxnLst>
              <a:cxn ang="0">
                <a:pos x="0" y="0"/>
              </a:cxn>
              <a:cxn ang="0">
                <a:pos x="84777095" y="0"/>
              </a:cxn>
              <a:cxn ang="0">
                <a:pos x="84777095" y="1045"/>
              </a:cxn>
              <a:cxn ang="0">
                <a:pos x="0" y="1045"/>
              </a:cxn>
              <a:cxn ang="0">
                <a:pos x="0" y="0"/>
              </a:cxn>
            </a:cxnLst>
            <a:rect l="txL" t="txT" r="txR" b="txB"/>
            <a:pathLst>
              <a:path w="5306049" h="999169">
                <a:moveTo>
                  <a:pt x="0" y="0"/>
                </a:moveTo>
                <a:lnTo>
                  <a:pt x="5306049" y="0"/>
                </a:lnTo>
                <a:lnTo>
                  <a:pt x="5306049" y="999169"/>
                </a:lnTo>
                <a:lnTo>
                  <a:pt x="0" y="999169"/>
                </a:lnTo>
                <a:cubicBezTo>
                  <a:pt x="130629" y="535484"/>
                  <a:pt x="141515" y="496342"/>
                  <a:pt x="0" y="0"/>
                </a:cubicBezTo>
                <a:close/>
              </a:path>
            </a:pathLst>
          </a:custGeom>
          <a:solidFill>
            <a:srgbClr val="B9E1F5"/>
          </a:solidFill>
          <a:ln w="9525">
            <a:noFill/>
          </a:ln>
        </p:spPr>
        <p:txBody>
          <a:bodyPr lIns="81633" tIns="40817" rIns="81633" bIns="40817" anchor="ctr" anchorCtr="0"/>
          <a:p>
            <a:pPr>
              <a:lnSpc>
                <a:spcPts val="3500"/>
              </a:lnSpc>
            </a:pPr>
            <a:r>
              <a:rPr lang="zh-CN" altLang="en-US" sz="2800" b="1">
                <a:latin typeface="Calibri" panose="020F0502020204030204" pitchFamily="34" charset="0"/>
              </a:rPr>
              <a:t>    三、调整二类病种保障政策</a:t>
            </a:r>
            <a:endParaRPr lang="zh-CN" altLang="en-US" sz="2800" b="1">
              <a:latin typeface="Calibri" panose="020F0502020204030204" pitchFamily="34" charset="0"/>
            </a:endParaRPr>
          </a:p>
        </p:txBody>
      </p:sp>
      <p:sp>
        <p:nvSpPr>
          <p:cNvPr id="10245" name="文本框 1"/>
          <p:cNvSpPr>
            <a:spLocks noChangeArrowheads="1"/>
          </p:cNvSpPr>
          <p:nvPr/>
        </p:nvSpPr>
        <p:spPr bwMode="auto">
          <a:xfrm>
            <a:off x="285750" y="895350"/>
            <a:ext cx="8616950" cy="4160838"/>
          </a:xfrm>
          <a:prstGeom prst="rect">
            <a:avLst/>
          </a:prstGeom>
          <a:noFill/>
          <a:ln w="9525">
            <a:noFill/>
            <a:miter lim="800000"/>
          </a:ln>
        </p:spPr>
        <p:txBody>
          <a:bodyPr/>
          <a:lstStyle/>
          <a:p>
            <a:pPr marL="0" marR="0" lvl="0" indent="0" algn="l" defTabSz="914400" rtl="0" eaLnBrk="0" fontAlgn="base" latinLnBrk="0" hangingPunct="0">
              <a:lnSpc>
                <a:spcPts val="4500"/>
              </a:lnSpc>
              <a:spcBef>
                <a:spcPct val="0"/>
              </a:spcBef>
              <a:spcAft>
                <a:spcPct val="0"/>
              </a:spcAft>
              <a:buClrTx/>
              <a:buSzTx/>
              <a:buFont typeface="Arial" panose="020B0604020202020204" pitchFamily="34" charset="0"/>
              <a:buNone/>
              <a:defRPr/>
            </a:pPr>
            <a:endParaRPr kumimoji="0" lang="en-US" altLang="zh-CN" sz="2000" b="0" i="0" u="none" strike="noStrike" kern="1200" cap="none" spc="0" normalizeH="0" baseline="0" noProof="0" dirty="0">
              <a:ln>
                <a:noFill/>
              </a:ln>
              <a:solidFill>
                <a:schemeClr val="tx1"/>
              </a:solidFill>
              <a:effectLst/>
              <a:uLnTx/>
              <a:uFillTx/>
              <a:latin typeface="+mn-ea"/>
              <a:ea typeface="+mn-ea"/>
              <a:cs typeface="+mn-cs"/>
            </a:endParaRPr>
          </a:p>
          <a:p>
            <a:pPr marL="0" marR="0" lvl="0" indent="0" algn="l" defTabSz="914400" rtl="0" eaLnBrk="0" fontAlgn="base" latinLnBrk="0" hangingPunct="0">
              <a:lnSpc>
                <a:spcPts val="4500"/>
              </a:lnSpc>
              <a:spcBef>
                <a:spcPct val="0"/>
              </a:spcBef>
              <a:spcAft>
                <a:spcPct val="0"/>
              </a:spcAft>
              <a:buClrTx/>
              <a:buSzTx/>
              <a:buFont typeface="Arial" panose="020B0604020202020204" pitchFamily="34" charset="0"/>
              <a:buNone/>
              <a:defRPr/>
            </a:pPr>
            <a:r>
              <a:rPr kumimoji="0" lang="en-US" altLang="zh-CN" sz="2000" b="0" i="0" u="none" strike="noStrike" kern="1200" cap="none" spc="0" normalizeH="0" baseline="0" noProof="0" dirty="0">
                <a:ln>
                  <a:noFill/>
                </a:ln>
                <a:solidFill>
                  <a:schemeClr val="tx1"/>
                </a:solidFill>
                <a:effectLst/>
                <a:uLnTx/>
                <a:uFillTx/>
                <a:latin typeface="+mn-ea"/>
                <a:ea typeface="+mn-ea"/>
                <a:cs typeface="+mn-cs"/>
              </a:rPr>
              <a:t>    </a:t>
            </a:r>
            <a:endParaRPr kumimoji="0" lang="zh-CN" altLang="en-US" sz="2000" b="0" i="0" u="none" strike="noStrike" kern="1200" cap="none" spc="0" normalizeH="0" baseline="0" noProof="0" dirty="0">
              <a:ln>
                <a:noFill/>
              </a:ln>
              <a:solidFill>
                <a:schemeClr val="tx1"/>
              </a:solidFill>
              <a:effectLst/>
              <a:uLnTx/>
              <a:uFillTx/>
              <a:latin typeface="+mn-ea"/>
              <a:ea typeface="+mn-ea"/>
              <a:cs typeface="+mn-cs"/>
            </a:endParaRPr>
          </a:p>
          <a:p>
            <a:pPr marL="0" marR="0" lvl="0" indent="0" algn="l" defTabSz="914400" rtl="0" eaLnBrk="0" fontAlgn="base" latinLnBrk="0" hangingPunct="0">
              <a:lnSpc>
                <a:spcPts val="4500"/>
              </a:lnSpc>
              <a:spcBef>
                <a:spcPct val="0"/>
              </a:spcBef>
              <a:spcAft>
                <a:spcPct val="0"/>
              </a:spcAft>
              <a:buClrTx/>
              <a:buSzTx/>
              <a:buFont typeface="Arial" panose="020B0604020202020204" pitchFamily="34" charset="0"/>
              <a:buNone/>
              <a:defRPr/>
            </a:pPr>
            <a:endParaRPr kumimoji="0" lang="zh-CN" altLang="en-US" sz="2000" b="0" i="0" u="none" strike="noStrike" kern="1200" cap="none" spc="0" normalizeH="0" baseline="0" noProof="0" dirty="0">
              <a:ln>
                <a:noFill/>
              </a:ln>
              <a:solidFill>
                <a:schemeClr val="tx1"/>
              </a:solidFill>
              <a:effectLst/>
              <a:uLnTx/>
              <a:uFillTx/>
              <a:latin typeface="+mn-ea"/>
              <a:ea typeface="+mn-ea"/>
              <a:cs typeface="+mn-cs"/>
            </a:endParaRPr>
          </a:p>
          <a:p>
            <a:pPr marL="0" marR="0" lvl="0" indent="0" algn="just" defTabSz="914400" rtl="0" eaLnBrk="0" fontAlgn="base" latinLnBrk="0" hangingPunct="0">
              <a:lnSpc>
                <a:spcPts val="4500"/>
              </a:lnSpc>
              <a:spcBef>
                <a:spcPct val="0"/>
              </a:spcBef>
              <a:spcAft>
                <a:spcPct val="0"/>
              </a:spcAft>
              <a:buClrTx/>
              <a:buSzTx/>
              <a:buFont typeface="Arial" panose="020B0604020202020204" pitchFamily="34" charset="0"/>
              <a:buNone/>
              <a:defRPr/>
            </a:pPr>
            <a:endParaRPr kumimoji="0" lang="zh-CN" altLang="en-US" sz="2000" b="0" i="0" u="none" strike="noStrike" kern="1200" cap="none" spc="0" normalizeH="0" baseline="0" noProof="0" dirty="0">
              <a:ln>
                <a:noFill/>
              </a:ln>
              <a:solidFill>
                <a:schemeClr val="tx1"/>
              </a:solidFill>
              <a:effectLst/>
              <a:uLnTx/>
              <a:uFillTx/>
              <a:latin typeface="+mn-ea"/>
              <a:ea typeface="+mn-ea"/>
              <a:cs typeface="+mn-cs"/>
            </a:endParaRPr>
          </a:p>
          <a:p>
            <a:pPr marL="0" marR="0" lvl="0" indent="0" algn="just" defTabSz="914400" rtl="0" eaLnBrk="0" fontAlgn="base" latinLnBrk="0" hangingPunct="0">
              <a:lnSpc>
                <a:spcPts val="4500"/>
              </a:lnSpc>
              <a:spcBef>
                <a:spcPct val="0"/>
              </a:spcBef>
              <a:spcAft>
                <a:spcPct val="0"/>
              </a:spcAft>
              <a:buClrTx/>
              <a:buSzTx/>
              <a:buFont typeface="Arial" panose="020B0604020202020204" pitchFamily="34" charset="0"/>
              <a:buNone/>
              <a:defRPr/>
            </a:pPr>
            <a:endParaRPr kumimoji="0" lang="zh-CN" altLang="en-US" sz="2000" b="0" i="0" u="none" strike="noStrike" kern="1200" cap="none" spc="0" normalizeH="0" baseline="0" noProof="0" dirty="0">
              <a:ln>
                <a:noFill/>
              </a:ln>
              <a:solidFill>
                <a:schemeClr val="tx1"/>
              </a:solidFill>
              <a:effectLst/>
              <a:uLnTx/>
              <a:uFillTx/>
              <a:latin typeface="+mn-ea"/>
              <a:ea typeface="+mn-ea"/>
              <a:cs typeface="+mn-cs"/>
            </a:endParaRPr>
          </a:p>
          <a:p>
            <a:pPr marL="0" marR="0" lvl="0" indent="0" algn="just" defTabSz="914400" rtl="0" eaLnBrk="1" fontAlgn="base" latinLnBrk="0" hangingPunct="1">
              <a:lnSpc>
                <a:spcPts val="4500"/>
              </a:lnSpc>
              <a:spcBef>
                <a:spcPct val="0"/>
              </a:spcBef>
              <a:spcAft>
                <a:spcPct val="0"/>
              </a:spcAft>
              <a:buClrTx/>
              <a:buSzTx/>
              <a:buFont typeface="Arial" panose="020B0604020202020204" pitchFamily="34" charset="0"/>
              <a:buNone/>
              <a:defRPr/>
            </a:pPr>
            <a:endParaRPr kumimoji="0" lang="zh-CN" altLang="en-US" sz="2000" b="0" i="0" u="none" strike="noStrike" kern="1200" cap="none" spc="0" normalizeH="0" baseline="0" noProof="0" dirty="0">
              <a:ln>
                <a:noFill/>
              </a:ln>
              <a:solidFill>
                <a:schemeClr val="tx1"/>
              </a:solidFill>
              <a:effectLst/>
              <a:uLnTx/>
              <a:uFillTx/>
              <a:latin typeface="Calibri" panose="020F0502020204030204" pitchFamily="34" charset="0"/>
              <a:ea typeface="宋体" panose="02010600030101010101" pitchFamily="2" charset="-122"/>
              <a:cs typeface="+mn-cs"/>
            </a:endParaRPr>
          </a:p>
          <a:p>
            <a:pPr marL="0" marR="0" lvl="0" indent="0" algn="l" defTabSz="914400" rtl="0" eaLnBrk="1" fontAlgn="base" latinLnBrk="0" hangingPunct="1">
              <a:lnSpc>
                <a:spcPct val="150000"/>
              </a:lnSpc>
              <a:spcBef>
                <a:spcPct val="0"/>
              </a:spcBef>
              <a:spcAft>
                <a:spcPct val="0"/>
              </a:spcAft>
              <a:buClrTx/>
              <a:buSzTx/>
              <a:buFont typeface="Arial" panose="020B0604020202020204" pitchFamily="34" charset="0"/>
              <a:buNone/>
              <a:defRPr/>
            </a:pPr>
            <a:endParaRPr kumimoji="0" lang="zh-CN" altLang="en-US" sz="2000" b="0" i="0" u="none" strike="noStrike" kern="1200" cap="none" spc="0" normalizeH="0" baseline="0" noProof="0" dirty="0">
              <a:ln>
                <a:noFill/>
              </a:ln>
              <a:solidFill>
                <a:srgbClr val="000000"/>
              </a:solidFill>
              <a:effectLst/>
              <a:uLnTx/>
              <a:uFillTx/>
              <a:latin typeface="MS PGothic" panose="020B0600070205080204" pitchFamily="34" charset="-128"/>
              <a:ea typeface="MS PGothic" panose="020B0600070205080204" pitchFamily="34" charset="-128"/>
              <a:cs typeface="+mn-cs"/>
              <a:sym typeface="MS PGothic" panose="020B0600070205080204" pitchFamily="34" charset="-128"/>
            </a:endParaRPr>
          </a:p>
        </p:txBody>
      </p:sp>
      <p:sp>
        <p:nvSpPr>
          <p:cNvPr id="39941" name="圆角矩形 25"/>
          <p:cNvSpPr/>
          <p:nvPr/>
        </p:nvSpPr>
        <p:spPr>
          <a:xfrm>
            <a:off x="5940425" y="1419225"/>
            <a:ext cx="1728788" cy="720725"/>
          </a:xfrm>
          <a:prstGeom prst="roundRect">
            <a:avLst>
              <a:gd name="adj" fmla="val 16667"/>
            </a:avLst>
          </a:prstGeom>
          <a:noFill/>
          <a:ln w="9525">
            <a:noFill/>
          </a:ln>
        </p:spPr>
        <p:txBody>
          <a:bodyPr>
            <a:spAutoFit/>
          </a:bodyPr>
          <a:p>
            <a:endParaRPr lang="zh-CN" altLang="zh-CN" sz="1800">
              <a:solidFill>
                <a:srgbClr val="000000"/>
              </a:solidFill>
              <a:latin typeface="Calibri" panose="020F0502020204030204" pitchFamily="34" charset="0"/>
              <a:sym typeface="宋体" panose="02010600030101010101" pitchFamily="2" charset="-122"/>
            </a:endParaRPr>
          </a:p>
        </p:txBody>
      </p:sp>
      <p:sp>
        <p:nvSpPr>
          <p:cNvPr id="39942" name="圆角矩形 27"/>
          <p:cNvSpPr/>
          <p:nvPr/>
        </p:nvSpPr>
        <p:spPr>
          <a:xfrm>
            <a:off x="5580063" y="1203325"/>
            <a:ext cx="2089150" cy="936625"/>
          </a:xfrm>
          <a:prstGeom prst="roundRect">
            <a:avLst>
              <a:gd name="adj" fmla="val 16667"/>
            </a:avLst>
          </a:prstGeom>
          <a:noFill/>
          <a:ln w="9525">
            <a:noFill/>
          </a:ln>
        </p:spPr>
        <p:txBody>
          <a:bodyPr>
            <a:spAutoFit/>
          </a:bodyPr>
          <a:p>
            <a:endParaRPr lang="zh-CN" altLang="zh-CN" sz="1800">
              <a:solidFill>
                <a:srgbClr val="000000"/>
              </a:solidFill>
              <a:latin typeface="Calibri" panose="020F0502020204030204" pitchFamily="34" charset="0"/>
              <a:sym typeface="宋体" panose="02010600030101010101" pitchFamily="2" charset="-122"/>
            </a:endParaRPr>
          </a:p>
        </p:txBody>
      </p:sp>
      <p:pic>
        <p:nvPicPr>
          <p:cNvPr id="39943" name="图片 1"/>
          <p:cNvPicPr>
            <a:picLocks noChangeAspect="1"/>
          </p:cNvPicPr>
          <p:nvPr/>
        </p:nvPicPr>
        <p:blipFill>
          <a:blip r:embed="rId1"/>
          <a:stretch>
            <a:fillRect/>
          </a:stretch>
        </p:blipFill>
        <p:spPr>
          <a:xfrm>
            <a:off x="7118350" y="98425"/>
            <a:ext cx="708025" cy="698500"/>
          </a:xfrm>
          <a:prstGeom prst="rect">
            <a:avLst/>
          </a:prstGeom>
          <a:noFill/>
          <a:ln w="9525">
            <a:noFill/>
          </a:ln>
        </p:spPr>
      </p:pic>
      <p:sp>
        <p:nvSpPr>
          <p:cNvPr id="39944" name="文本框 1"/>
          <p:cNvSpPr txBox="1"/>
          <p:nvPr/>
        </p:nvSpPr>
        <p:spPr>
          <a:xfrm>
            <a:off x="103188" y="796925"/>
            <a:ext cx="9144000" cy="3968750"/>
          </a:xfrm>
          <a:prstGeom prst="rect">
            <a:avLst/>
          </a:prstGeom>
          <a:noFill/>
          <a:ln w="9525">
            <a:noFill/>
          </a:ln>
        </p:spPr>
        <p:txBody>
          <a:bodyPr>
            <a:spAutoFit/>
          </a:bodyPr>
          <a:p>
            <a:pPr eaLnBrk="1" hangingPunct="1">
              <a:lnSpc>
                <a:spcPct val="150000"/>
              </a:lnSpc>
            </a:pPr>
            <a:r>
              <a:rPr lang="zh-CN" altLang="en-US" sz="1400">
                <a:latin typeface="Calibri" panose="020F0502020204030204" pitchFamily="34" charset="0"/>
              </a:rPr>
              <a:t>（一）城乡居民基本医疗保险。</a:t>
            </a:r>
            <a:endParaRPr lang="zh-CN" altLang="en-US" sz="1400">
              <a:latin typeface="Calibri" panose="020F0502020204030204" pitchFamily="34" charset="0"/>
            </a:endParaRPr>
          </a:p>
          <a:p>
            <a:pPr eaLnBrk="1" hangingPunct="1">
              <a:lnSpc>
                <a:spcPct val="150000"/>
              </a:lnSpc>
            </a:pPr>
            <a:r>
              <a:rPr lang="zh-CN" altLang="en-US" sz="1400">
                <a:latin typeface="Calibri" panose="020F0502020204030204" pitchFamily="34" charset="0"/>
              </a:rPr>
              <a:t>        1.起付标准。参保城乡居民年度累计起付标准为200元。</a:t>
            </a:r>
            <a:endParaRPr lang="zh-CN" altLang="en-US" sz="1400">
              <a:latin typeface="Calibri" panose="020F0502020204030204" pitchFamily="34" charset="0"/>
            </a:endParaRPr>
          </a:p>
          <a:p>
            <a:pPr eaLnBrk="1" hangingPunct="1">
              <a:lnSpc>
                <a:spcPct val="150000"/>
              </a:lnSpc>
            </a:pPr>
            <a:r>
              <a:rPr lang="zh-CN" altLang="en-US" sz="1400">
                <a:latin typeface="Calibri" panose="020F0502020204030204" pitchFamily="34" charset="0"/>
              </a:rPr>
              <a:t>        2.报销比例。参保城乡居民政策范围内的门诊医疗费用，三级定点医疗机构报销比例为50%，二级及以下定点医疗机构报销比例为70%。</a:t>
            </a:r>
            <a:endParaRPr lang="zh-CN" altLang="en-US" sz="1400">
              <a:latin typeface="Calibri" panose="020F0502020204030204" pitchFamily="34" charset="0"/>
            </a:endParaRPr>
          </a:p>
          <a:p>
            <a:pPr eaLnBrk="1" hangingPunct="1">
              <a:lnSpc>
                <a:spcPct val="150000"/>
              </a:lnSpc>
            </a:pPr>
            <a:r>
              <a:rPr lang="zh-CN" altLang="en-US" sz="1400">
                <a:latin typeface="Calibri" panose="020F0502020204030204" pitchFamily="34" charset="0"/>
              </a:rPr>
              <a:t>        3.统筹基金最高支付限额。丙型肝炎、精神与行为障碍、结核病每人每年最高支付限额为5000元；其他病种每人每年最高支付限额为3000元。同时患有两种以上二类病种的，在支付限额高的病种待遇基础上，每人每年最高支付限额再增加1000元。</a:t>
            </a:r>
            <a:endParaRPr lang="zh-CN" altLang="en-US" sz="1400">
              <a:latin typeface="Calibri" panose="020F0502020204030204" pitchFamily="34" charset="0"/>
            </a:endParaRPr>
          </a:p>
          <a:p>
            <a:pPr eaLnBrk="1" hangingPunct="1">
              <a:lnSpc>
                <a:spcPct val="150000"/>
              </a:lnSpc>
            </a:pPr>
            <a:r>
              <a:rPr lang="zh-CN" altLang="en-US" sz="1400">
                <a:latin typeface="Calibri" panose="020F0502020204030204" pitchFamily="34" charset="0"/>
              </a:rPr>
              <a:t>        （二）职工基本医疗保险。</a:t>
            </a:r>
            <a:endParaRPr lang="zh-CN" altLang="en-US" sz="1400">
              <a:latin typeface="Calibri" panose="020F0502020204030204" pitchFamily="34" charset="0"/>
            </a:endParaRPr>
          </a:p>
          <a:p>
            <a:pPr eaLnBrk="1" hangingPunct="1">
              <a:lnSpc>
                <a:spcPct val="150000"/>
              </a:lnSpc>
            </a:pPr>
            <a:r>
              <a:rPr lang="zh-CN" altLang="en-US" sz="1400">
                <a:latin typeface="Calibri" panose="020F0502020204030204" pitchFamily="34" charset="0"/>
              </a:rPr>
              <a:t>        1.报销比例。参保职工在定点医疗机构门诊发生的医疗费用，先由个人账户上年度累计结余支付，结余不足1000元（含）时，政策范围内的医疗费用由统筹基金报销80%，个人负担20%。</a:t>
            </a:r>
            <a:endParaRPr lang="zh-CN" altLang="en-US" sz="1400">
              <a:latin typeface="Calibri" panose="020F0502020204030204" pitchFamily="34" charset="0"/>
            </a:endParaRPr>
          </a:p>
          <a:p>
            <a:pPr eaLnBrk="1" hangingPunct="1">
              <a:lnSpc>
                <a:spcPct val="150000"/>
              </a:lnSpc>
            </a:pPr>
            <a:r>
              <a:rPr lang="zh-CN" altLang="en-US" sz="1400">
                <a:latin typeface="Calibri" panose="020F0502020204030204" pitchFamily="34" charset="0"/>
              </a:rPr>
              <a:t>        2.统筹基金最高支付限额。丙型肝炎每人每年最高支付限额为20000元；其他病种每人每年最高支付限额为5000元。同时患有两种以上二类病种的，在支付限额高的病种待遇基础上，每人每年最高支付限额再增加2000元。</a:t>
            </a:r>
            <a:endParaRPr lang="zh-CN" altLang="en-US" sz="1400">
              <a:latin typeface="Calibri" panose="020F0502020204030204" pitchFamily="34" charset="0"/>
            </a:endParaRPr>
          </a:p>
        </p:txBody>
      </p:sp>
    </p:spTree>
  </p:cSld>
  <p:clrMapOvr>
    <a:masterClrMapping/>
  </p:clrMapOvr>
  <p:transition>
    <p:wedg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0961" name="直接连接符 44"/>
          <p:cNvSpPr/>
          <p:nvPr/>
        </p:nvSpPr>
        <p:spPr>
          <a:xfrm flipH="1">
            <a:off x="0" y="0"/>
            <a:ext cx="0" cy="0"/>
          </a:xfrm>
          <a:prstGeom prst="line">
            <a:avLst/>
          </a:prstGeom>
          <a:ln w="25400">
            <a:noFill/>
          </a:ln>
        </p:spPr>
      </p:sp>
      <p:sp>
        <p:nvSpPr>
          <p:cNvPr id="40962" name="直接连接符 60"/>
          <p:cNvSpPr/>
          <p:nvPr/>
        </p:nvSpPr>
        <p:spPr>
          <a:xfrm>
            <a:off x="0" y="0"/>
            <a:ext cx="0" cy="0"/>
          </a:xfrm>
          <a:prstGeom prst="line">
            <a:avLst/>
          </a:prstGeom>
          <a:ln w="25400">
            <a:noFill/>
          </a:ln>
        </p:spPr>
      </p:sp>
      <p:sp>
        <p:nvSpPr>
          <p:cNvPr id="40963" name="矩形 9"/>
          <p:cNvSpPr/>
          <p:nvPr/>
        </p:nvSpPr>
        <p:spPr>
          <a:xfrm>
            <a:off x="103188" y="139700"/>
            <a:ext cx="7891462" cy="615950"/>
          </a:xfrm>
          <a:custGeom>
            <a:avLst/>
            <a:gdLst>
              <a:gd name="txL" fmla="*/ 0 w 5306049"/>
              <a:gd name="txT" fmla="*/ 0 h 999169"/>
              <a:gd name="txR" fmla="*/ 5306049 w 5306049"/>
              <a:gd name="txB" fmla="*/ 999169 h 999169"/>
            </a:gdLst>
            <a:ahLst/>
            <a:cxnLst>
              <a:cxn ang="0">
                <a:pos x="0" y="0"/>
              </a:cxn>
              <a:cxn ang="0">
                <a:pos x="84777095" y="0"/>
              </a:cxn>
              <a:cxn ang="0">
                <a:pos x="84777095" y="1045"/>
              </a:cxn>
              <a:cxn ang="0">
                <a:pos x="0" y="1045"/>
              </a:cxn>
              <a:cxn ang="0">
                <a:pos x="0" y="0"/>
              </a:cxn>
            </a:cxnLst>
            <a:rect l="txL" t="txT" r="txR" b="txB"/>
            <a:pathLst>
              <a:path w="5306049" h="999169">
                <a:moveTo>
                  <a:pt x="0" y="0"/>
                </a:moveTo>
                <a:lnTo>
                  <a:pt x="5306049" y="0"/>
                </a:lnTo>
                <a:lnTo>
                  <a:pt x="5306049" y="999169"/>
                </a:lnTo>
                <a:lnTo>
                  <a:pt x="0" y="999169"/>
                </a:lnTo>
                <a:cubicBezTo>
                  <a:pt x="130629" y="535484"/>
                  <a:pt x="141515" y="496342"/>
                  <a:pt x="0" y="0"/>
                </a:cubicBezTo>
                <a:close/>
              </a:path>
            </a:pathLst>
          </a:custGeom>
          <a:solidFill>
            <a:srgbClr val="B9E1F5"/>
          </a:solidFill>
          <a:ln w="9525">
            <a:noFill/>
          </a:ln>
        </p:spPr>
        <p:txBody>
          <a:bodyPr lIns="81633" tIns="40817" rIns="81633" bIns="40817" anchor="ctr" anchorCtr="0"/>
          <a:p>
            <a:pPr>
              <a:lnSpc>
                <a:spcPts val="3500"/>
              </a:lnSpc>
            </a:pPr>
            <a:r>
              <a:rPr lang="zh-CN" altLang="en-US" sz="2800" b="1">
                <a:latin typeface="Calibri" panose="020F0502020204030204" pitchFamily="34" charset="0"/>
              </a:rPr>
              <a:t>   四、门诊特殊病慢性病医疗救助</a:t>
            </a:r>
            <a:endParaRPr lang="zh-CN" altLang="en-US" sz="2800" b="1">
              <a:latin typeface="Calibri" panose="020F0502020204030204" pitchFamily="34" charset="0"/>
            </a:endParaRPr>
          </a:p>
        </p:txBody>
      </p:sp>
      <p:sp>
        <p:nvSpPr>
          <p:cNvPr id="10245" name="文本框 1"/>
          <p:cNvSpPr>
            <a:spLocks noChangeArrowheads="1"/>
          </p:cNvSpPr>
          <p:nvPr/>
        </p:nvSpPr>
        <p:spPr bwMode="auto">
          <a:xfrm>
            <a:off x="285750" y="895350"/>
            <a:ext cx="8616950" cy="4160838"/>
          </a:xfrm>
          <a:prstGeom prst="rect">
            <a:avLst/>
          </a:prstGeom>
          <a:noFill/>
          <a:ln w="9525">
            <a:noFill/>
            <a:miter lim="800000"/>
          </a:ln>
        </p:spPr>
        <p:txBody>
          <a:bodyPr/>
          <a:lstStyle/>
          <a:p>
            <a:pPr marL="0" marR="0" lvl="0" indent="0" algn="l" defTabSz="914400" rtl="0" eaLnBrk="0" fontAlgn="base" latinLnBrk="0" hangingPunct="0">
              <a:lnSpc>
                <a:spcPts val="4500"/>
              </a:lnSpc>
              <a:spcBef>
                <a:spcPct val="0"/>
              </a:spcBef>
              <a:spcAft>
                <a:spcPct val="0"/>
              </a:spcAft>
              <a:buClrTx/>
              <a:buSzTx/>
              <a:buFont typeface="Arial" panose="020B0604020202020204" pitchFamily="34" charset="0"/>
              <a:buNone/>
              <a:defRPr/>
            </a:pPr>
            <a:endParaRPr kumimoji="0" lang="en-US" altLang="zh-CN" sz="2000" b="0" i="0" u="none" strike="noStrike" kern="1200" cap="none" spc="0" normalizeH="0" baseline="0" noProof="0" dirty="0">
              <a:ln>
                <a:noFill/>
              </a:ln>
              <a:solidFill>
                <a:schemeClr val="tx1"/>
              </a:solidFill>
              <a:effectLst/>
              <a:uLnTx/>
              <a:uFillTx/>
              <a:latin typeface="+mn-ea"/>
              <a:ea typeface="+mn-ea"/>
              <a:cs typeface="+mn-cs"/>
            </a:endParaRPr>
          </a:p>
          <a:p>
            <a:pPr marL="0" marR="0" lvl="0" indent="0" algn="l" defTabSz="914400" rtl="0" eaLnBrk="0" fontAlgn="base" latinLnBrk="0" hangingPunct="0">
              <a:lnSpc>
                <a:spcPts val="4500"/>
              </a:lnSpc>
              <a:spcBef>
                <a:spcPct val="0"/>
              </a:spcBef>
              <a:spcAft>
                <a:spcPct val="0"/>
              </a:spcAft>
              <a:buClrTx/>
              <a:buSzTx/>
              <a:buFont typeface="Arial" panose="020B0604020202020204" pitchFamily="34" charset="0"/>
              <a:buNone/>
              <a:defRPr/>
            </a:pPr>
            <a:r>
              <a:rPr kumimoji="0" lang="en-US" altLang="zh-CN" sz="2000" b="0" i="0" u="none" strike="noStrike" kern="1200" cap="none" spc="0" normalizeH="0" baseline="0" noProof="0" dirty="0">
                <a:ln>
                  <a:noFill/>
                </a:ln>
                <a:solidFill>
                  <a:schemeClr val="tx1"/>
                </a:solidFill>
                <a:effectLst/>
                <a:uLnTx/>
                <a:uFillTx/>
                <a:latin typeface="+mn-ea"/>
                <a:ea typeface="+mn-ea"/>
                <a:cs typeface="+mn-cs"/>
              </a:rPr>
              <a:t>    </a:t>
            </a:r>
            <a:endParaRPr kumimoji="0" lang="zh-CN" altLang="en-US" sz="2000" b="0" i="0" u="none" strike="noStrike" kern="1200" cap="none" spc="0" normalizeH="0" baseline="0" noProof="0" dirty="0">
              <a:ln>
                <a:noFill/>
              </a:ln>
              <a:solidFill>
                <a:schemeClr val="tx1"/>
              </a:solidFill>
              <a:effectLst/>
              <a:uLnTx/>
              <a:uFillTx/>
              <a:latin typeface="+mn-ea"/>
              <a:ea typeface="+mn-ea"/>
              <a:cs typeface="+mn-cs"/>
            </a:endParaRPr>
          </a:p>
          <a:p>
            <a:pPr marL="0" marR="0" lvl="0" indent="0" algn="just" defTabSz="914400" rtl="0" eaLnBrk="0" fontAlgn="base" latinLnBrk="0" hangingPunct="0">
              <a:lnSpc>
                <a:spcPts val="4500"/>
              </a:lnSpc>
              <a:spcBef>
                <a:spcPct val="0"/>
              </a:spcBef>
              <a:spcAft>
                <a:spcPct val="0"/>
              </a:spcAft>
              <a:buClrTx/>
              <a:buSzTx/>
              <a:buFont typeface="Arial" panose="020B0604020202020204" pitchFamily="34" charset="0"/>
              <a:buNone/>
              <a:defRPr/>
            </a:pPr>
            <a:endParaRPr kumimoji="0" lang="zh-CN" altLang="en-US" sz="2000" b="0" i="0" u="none" strike="noStrike" kern="1200" cap="none" spc="0" normalizeH="0" baseline="0" noProof="0" dirty="0">
              <a:ln>
                <a:noFill/>
              </a:ln>
              <a:solidFill>
                <a:schemeClr val="tx1"/>
              </a:solidFill>
              <a:effectLst/>
              <a:uLnTx/>
              <a:uFillTx/>
              <a:latin typeface="+mn-ea"/>
              <a:ea typeface="+mn-ea"/>
              <a:cs typeface="+mn-cs"/>
            </a:endParaRPr>
          </a:p>
          <a:p>
            <a:pPr marL="0" marR="0" lvl="0" indent="0" algn="just" defTabSz="914400" rtl="0" eaLnBrk="1" fontAlgn="base" latinLnBrk="0" hangingPunct="1">
              <a:lnSpc>
                <a:spcPts val="4500"/>
              </a:lnSpc>
              <a:spcBef>
                <a:spcPct val="0"/>
              </a:spcBef>
              <a:spcAft>
                <a:spcPct val="0"/>
              </a:spcAft>
              <a:buClrTx/>
              <a:buSzTx/>
              <a:buFont typeface="Arial" panose="020B0604020202020204" pitchFamily="34" charset="0"/>
              <a:buNone/>
              <a:defRPr/>
            </a:pPr>
            <a:endParaRPr kumimoji="0" lang="zh-CN" altLang="en-US" sz="2000" b="0" i="0" u="none" strike="noStrike" kern="1200" cap="none" spc="0" normalizeH="0" baseline="0" noProof="0" dirty="0">
              <a:ln>
                <a:noFill/>
              </a:ln>
              <a:solidFill>
                <a:schemeClr val="tx1"/>
              </a:solidFill>
              <a:effectLst/>
              <a:uLnTx/>
              <a:uFillTx/>
              <a:latin typeface="Calibri" panose="020F0502020204030204" pitchFamily="34" charset="0"/>
              <a:ea typeface="宋体" panose="02010600030101010101" pitchFamily="2" charset="-122"/>
              <a:cs typeface="+mn-cs"/>
            </a:endParaRPr>
          </a:p>
          <a:p>
            <a:pPr marL="0" marR="0" lvl="0" indent="0" algn="l" defTabSz="914400" rtl="0" eaLnBrk="1" fontAlgn="base" latinLnBrk="0" hangingPunct="1">
              <a:lnSpc>
                <a:spcPct val="150000"/>
              </a:lnSpc>
              <a:spcBef>
                <a:spcPct val="0"/>
              </a:spcBef>
              <a:spcAft>
                <a:spcPct val="0"/>
              </a:spcAft>
              <a:buClrTx/>
              <a:buSzTx/>
              <a:buFont typeface="Arial" panose="020B0604020202020204" pitchFamily="34" charset="0"/>
              <a:buNone/>
              <a:defRPr/>
            </a:pPr>
            <a:endParaRPr kumimoji="0" lang="zh-CN" altLang="en-US" sz="2000" b="0" i="0" u="none" strike="noStrike" kern="1200" cap="none" spc="0" normalizeH="0" baseline="0" noProof="0" dirty="0">
              <a:ln>
                <a:noFill/>
              </a:ln>
              <a:solidFill>
                <a:srgbClr val="000000"/>
              </a:solidFill>
              <a:effectLst/>
              <a:uLnTx/>
              <a:uFillTx/>
              <a:latin typeface="MS PGothic" panose="020B0600070205080204" pitchFamily="34" charset="-128"/>
              <a:ea typeface="MS PGothic" panose="020B0600070205080204" pitchFamily="34" charset="-128"/>
              <a:cs typeface="+mn-cs"/>
              <a:sym typeface="MS PGothic" panose="020B0600070205080204" pitchFamily="34" charset="-128"/>
            </a:endParaRPr>
          </a:p>
        </p:txBody>
      </p:sp>
      <p:sp>
        <p:nvSpPr>
          <p:cNvPr id="40965" name="圆角矩形 25"/>
          <p:cNvSpPr/>
          <p:nvPr/>
        </p:nvSpPr>
        <p:spPr>
          <a:xfrm>
            <a:off x="5940425" y="1419225"/>
            <a:ext cx="1728788" cy="720725"/>
          </a:xfrm>
          <a:prstGeom prst="roundRect">
            <a:avLst>
              <a:gd name="adj" fmla="val 16667"/>
            </a:avLst>
          </a:prstGeom>
          <a:noFill/>
          <a:ln w="9525">
            <a:noFill/>
          </a:ln>
        </p:spPr>
        <p:txBody>
          <a:bodyPr>
            <a:spAutoFit/>
          </a:bodyPr>
          <a:p>
            <a:endParaRPr lang="zh-CN" altLang="zh-CN" sz="1800">
              <a:solidFill>
                <a:srgbClr val="000000"/>
              </a:solidFill>
              <a:latin typeface="Calibri" panose="020F0502020204030204" pitchFamily="34" charset="0"/>
              <a:sym typeface="宋体" panose="02010600030101010101" pitchFamily="2" charset="-122"/>
            </a:endParaRPr>
          </a:p>
        </p:txBody>
      </p:sp>
      <p:sp>
        <p:nvSpPr>
          <p:cNvPr id="40966" name="圆角矩形 27"/>
          <p:cNvSpPr/>
          <p:nvPr/>
        </p:nvSpPr>
        <p:spPr>
          <a:xfrm>
            <a:off x="5580063" y="1203325"/>
            <a:ext cx="2089150" cy="936625"/>
          </a:xfrm>
          <a:prstGeom prst="roundRect">
            <a:avLst>
              <a:gd name="adj" fmla="val 16667"/>
            </a:avLst>
          </a:prstGeom>
          <a:noFill/>
          <a:ln w="9525">
            <a:noFill/>
          </a:ln>
        </p:spPr>
        <p:txBody>
          <a:bodyPr>
            <a:spAutoFit/>
          </a:bodyPr>
          <a:p>
            <a:endParaRPr lang="zh-CN" altLang="zh-CN" sz="1800">
              <a:solidFill>
                <a:srgbClr val="000000"/>
              </a:solidFill>
              <a:latin typeface="Calibri" panose="020F0502020204030204" pitchFamily="34" charset="0"/>
              <a:sym typeface="宋体" panose="02010600030101010101" pitchFamily="2" charset="-122"/>
            </a:endParaRPr>
          </a:p>
        </p:txBody>
      </p:sp>
      <p:pic>
        <p:nvPicPr>
          <p:cNvPr id="40967" name="图片 1"/>
          <p:cNvPicPr>
            <a:picLocks noChangeAspect="1"/>
          </p:cNvPicPr>
          <p:nvPr/>
        </p:nvPicPr>
        <p:blipFill>
          <a:blip r:embed="rId1"/>
          <a:stretch>
            <a:fillRect/>
          </a:stretch>
        </p:blipFill>
        <p:spPr>
          <a:xfrm>
            <a:off x="7118350" y="98425"/>
            <a:ext cx="708025" cy="698500"/>
          </a:xfrm>
          <a:prstGeom prst="rect">
            <a:avLst/>
          </a:prstGeom>
          <a:noFill/>
          <a:ln w="9525">
            <a:noFill/>
          </a:ln>
        </p:spPr>
      </p:pic>
      <p:sp>
        <p:nvSpPr>
          <p:cNvPr id="40968" name="文本框 1"/>
          <p:cNvSpPr txBox="1"/>
          <p:nvPr/>
        </p:nvSpPr>
        <p:spPr>
          <a:xfrm>
            <a:off x="22225" y="1366838"/>
            <a:ext cx="9144000" cy="1754187"/>
          </a:xfrm>
          <a:prstGeom prst="rect">
            <a:avLst/>
          </a:prstGeom>
          <a:noFill/>
          <a:ln w="9525">
            <a:noFill/>
          </a:ln>
        </p:spPr>
        <p:txBody>
          <a:bodyPr>
            <a:spAutoFit/>
          </a:bodyPr>
          <a:p>
            <a:pPr eaLnBrk="1" hangingPunct="1">
              <a:lnSpc>
                <a:spcPct val="200000"/>
              </a:lnSpc>
            </a:pPr>
            <a:r>
              <a:rPr lang="zh-CN" altLang="en-US" sz="1800">
                <a:latin typeface="Calibri" panose="020F0502020204030204" pitchFamily="34" charset="0"/>
              </a:rPr>
              <a:t>重点救助对象因患基本医疗保险规定的门诊特殊病慢性病，在定点医疗机构发生的政策范围内的医疗费用，经医疗保险按政策规定报销后，一类病种按住院医疗救助政策给予救助，二类病种按门诊特殊病慢性病医疗救助政策给予救助。</a:t>
            </a:r>
            <a:endParaRPr lang="zh-CN" altLang="en-US" sz="1800">
              <a:latin typeface="Calibri" panose="020F0502020204030204" pitchFamily="34" charset="0"/>
            </a:endParaRPr>
          </a:p>
        </p:txBody>
      </p:sp>
    </p:spTree>
  </p:cSld>
  <p:clrMapOvr>
    <a:masterClrMapping/>
  </p:clrMapOvr>
  <p:transition>
    <p:wedg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1985" name="直接连接符 44"/>
          <p:cNvSpPr/>
          <p:nvPr/>
        </p:nvSpPr>
        <p:spPr>
          <a:xfrm flipH="1">
            <a:off x="0" y="0"/>
            <a:ext cx="0" cy="0"/>
          </a:xfrm>
          <a:prstGeom prst="line">
            <a:avLst/>
          </a:prstGeom>
          <a:ln w="25400">
            <a:noFill/>
          </a:ln>
        </p:spPr>
      </p:sp>
      <p:sp>
        <p:nvSpPr>
          <p:cNvPr id="41986" name="直接连接符 60"/>
          <p:cNvSpPr/>
          <p:nvPr/>
        </p:nvSpPr>
        <p:spPr>
          <a:xfrm>
            <a:off x="0" y="0"/>
            <a:ext cx="0" cy="0"/>
          </a:xfrm>
          <a:prstGeom prst="line">
            <a:avLst/>
          </a:prstGeom>
          <a:ln w="25400">
            <a:noFill/>
          </a:ln>
        </p:spPr>
      </p:sp>
      <p:sp>
        <p:nvSpPr>
          <p:cNvPr id="41987" name="矩形 9"/>
          <p:cNvSpPr/>
          <p:nvPr/>
        </p:nvSpPr>
        <p:spPr>
          <a:xfrm>
            <a:off x="103188" y="139700"/>
            <a:ext cx="7891462" cy="615950"/>
          </a:xfrm>
          <a:custGeom>
            <a:avLst/>
            <a:gdLst>
              <a:gd name="txL" fmla="*/ 0 w 5306049"/>
              <a:gd name="txT" fmla="*/ 0 h 999169"/>
              <a:gd name="txR" fmla="*/ 5306049 w 5306049"/>
              <a:gd name="txB" fmla="*/ 999169 h 999169"/>
            </a:gdLst>
            <a:ahLst/>
            <a:cxnLst>
              <a:cxn ang="0">
                <a:pos x="0" y="0"/>
              </a:cxn>
              <a:cxn ang="0">
                <a:pos x="84777095" y="0"/>
              </a:cxn>
              <a:cxn ang="0">
                <a:pos x="84777095" y="1045"/>
              </a:cxn>
              <a:cxn ang="0">
                <a:pos x="0" y="1045"/>
              </a:cxn>
              <a:cxn ang="0">
                <a:pos x="0" y="0"/>
              </a:cxn>
            </a:cxnLst>
            <a:rect l="txL" t="txT" r="txR" b="txB"/>
            <a:pathLst>
              <a:path w="5306049" h="999169">
                <a:moveTo>
                  <a:pt x="0" y="0"/>
                </a:moveTo>
                <a:lnTo>
                  <a:pt x="5306049" y="0"/>
                </a:lnTo>
                <a:lnTo>
                  <a:pt x="5306049" y="999169"/>
                </a:lnTo>
                <a:lnTo>
                  <a:pt x="0" y="999169"/>
                </a:lnTo>
                <a:cubicBezTo>
                  <a:pt x="130629" y="535484"/>
                  <a:pt x="141515" y="496342"/>
                  <a:pt x="0" y="0"/>
                </a:cubicBezTo>
                <a:close/>
              </a:path>
            </a:pathLst>
          </a:custGeom>
          <a:solidFill>
            <a:srgbClr val="B9E1F5"/>
          </a:solidFill>
          <a:ln w="9525">
            <a:noFill/>
          </a:ln>
        </p:spPr>
        <p:txBody>
          <a:bodyPr lIns="81633" tIns="40817" rIns="81633" bIns="40817" anchor="ctr" anchorCtr="0"/>
          <a:p>
            <a:pPr>
              <a:lnSpc>
                <a:spcPts val="3500"/>
              </a:lnSpc>
            </a:pPr>
            <a:r>
              <a:rPr lang="zh-CN" altLang="en-US" sz="2800" b="1">
                <a:latin typeface="Calibri" panose="020F0502020204030204" pitchFamily="34" charset="0"/>
              </a:rPr>
              <a:t>   五、就医管理</a:t>
            </a:r>
            <a:endParaRPr lang="zh-CN" altLang="en-US" sz="2800" b="1">
              <a:latin typeface="Calibri" panose="020F0502020204030204" pitchFamily="34" charset="0"/>
            </a:endParaRPr>
          </a:p>
        </p:txBody>
      </p:sp>
      <p:sp>
        <p:nvSpPr>
          <p:cNvPr id="10245" name="文本框 1"/>
          <p:cNvSpPr>
            <a:spLocks noChangeArrowheads="1"/>
          </p:cNvSpPr>
          <p:nvPr/>
        </p:nvSpPr>
        <p:spPr bwMode="auto">
          <a:xfrm>
            <a:off x="285750" y="895350"/>
            <a:ext cx="8616950" cy="4160838"/>
          </a:xfrm>
          <a:prstGeom prst="rect">
            <a:avLst/>
          </a:prstGeom>
          <a:noFill/>
          <a:ln w="9525">
            <a:noFill/>
            <a:miter lim="800000"/>
          </a:ln>
        </p:spPr>
        <p:txBody>
          <a:bodyPr/>
          <a:lstStyle/>
          <a:p>
            <a:pPr marL="0" marR="0" lvl="0" indent="0" algn="l" defTabSz="914400" rtl="0" eaLnBrk="0" fontAlgn="base" latinLnBrk="0" hangingPunct="0">
              <a:lnSpc>
                <a:spcPts val="4500"/>
              </a:lnSpc>
              <a:spcBef>
                <a:spcPct val="0"/>
              </a:spcBef>
              <a:spcAft>
                <a:spcPct val="0"/>
              </a:spcAft>
              <a:buClrTx/>
              <a:buSzTx/>
              <a:buFont typeface="Arial" panose="020B0604020202020204" pitchFamily="34" charset="0"/>
              <a:buNone/>
              <a:defRPr/>
            </a:pPr>
            <a:endParaRPr kumimoji="0" lang="en-US" altLang="zh-CN" sz="2000" b="0" i="0" u="none" strike="noStrike" kern="1200" cap="none" spc="0" normalizeH="0" baseline="0" noProof="0" dirty="0">
              <a:ln>
                <a:noFill/>
              </a:ln>
              <a:solidFill>
                <a:schemeClr val="tx1"/>
              </a:solidFill>
              <a:effectLst/>
              <a:uLnTx/>
              <a:uFillTx/>
              <a:latin typeface="+mn-ea"/>
              <a:ea typeface="+mn-ea"/>
              <a:cs typeface="+mn-cs"/>
            </a:endParaRPr>
          </a:p>
          <a:p>
            <a:pPr marL="0" marR="0" lvl="0" indent="0" algn="l" defTabSz="914400" rtl="0" eaLnBrk="0" fontAlgn="base" latinLnBrk="0" hangingPunct="0">
              <a:lnSpc>
                <a:spcPts val="4500"/>
              </a:lnSpc>
              <a:spcBef>
                <a:spcPct val="0"/>
              </a:spcBef>
              <a:spcAft>
                <a:spcPct val="0"/>
              </a:spcAft>
              <a:buClrTx/>
              <a:buSzTx/>
              <a:buFont typeface="Arial" panose="020B0604020202020204" pitchFamily="34" charset="0"/>
              <a:buNone/>
              <a:defRPr/>
            </a:pPr>
            <a:r>
              <a:rPr kumimoji="0" lang="en-US" altLang="zh-CN" sz="2000" b="0" i="0" u="none" strike="noStrike" kern="1200" cap="none" spc="0" normalizeH="0" baseline="0" noProof="0" dirty="0">
                <a:ln>
                  <a:noFill/>
                </a:ln>
                <a:solidFill>
                  <a:schemeClr val="tx1"/>
                </a:solidFill>
                <a:effectLst/>
                <a:uLnTx/>
                <a:uFillTx/>
                <a:latin typeface="+mn-ea"/>
                <a:ea typeface="+mn-ea"/>
                <a:cs typeface="+mn-cs"/>
              </a:rPr>
              <a:t>   </a:t>
            </a:r>
            <a:endParaRPr kumimoji="0" lang="zh-CN" altLang="en-US" sz="2000" b="0" i="0" u="none" strike="noStrike" kern="1200" cap="none" spc="0" normalizeH="0" baseline="0" noProof="0" dirty="0">
              <a:ln>
                <a:noFill/>
              </a:ln>
              <a:solidFill>
                <a:schemeClr val="tx1"/>
              </a:solidFill>
              <a:effectLst/>
              <a:uLnTx/>
              <a:uFillTx/>
              <a:latin typeface="+mn-ea"/>
              <a:ea typeface="+mn-ea"/>
              <a:cs typeface="+mn-cs"/>
            </a:endParaRPr>
          </a:p>
          <a:p>
            <a:pPr marL="0" marR="0" lvl="0" indent="0" algn="just" defTabSz="914400" rtl="0" eaLnBrk="0" fontAlgn="base" latinLnBrk="0" hangingPunct="0">
              <a:lnSpc>
                <a:spcPts val="4500"/>
              </a:lnSpc>
              <a:spcBef>
                <a:spcPct val="0"/>
              </a:spcBef>
              <a:spcAft>
                <a:spcPct val="0"/>
              </a:spcAft>
              <a:buClrTx/>
              <a:buSzTx/>
              <a:buFont typeface="Arial" panose="020B0604020202020204" pitchFamily="34" charset="0"/>
              <a:buNone/>
              <a:defRPr/>
            </a:pPr>
            <a:endParaRPr kumimoji="0" lang="zh-CN" altLang="en-US" sz="2000" b="0" i="0" u="none" strike="noStrike" kern="1200" cap="none" spc="0" normalizeH="0" baseline="0" noProof="0" dirty="0">
              <a:ln>
                <a:noFill/>
              </a:ln>
              <a:solidFill>
                <a:schemeClr val="tx1"/>
              </a:solidFill>
              <a:effectLst/>
              <a:uLnTx/>
              <a:uFillTx/>
              <a:latin typeface="+mn-ea"/>
              <a:ea typeface="+mn-ea"/>
              <a:cs typeface="+mn-cs"/>
            </a:endParaRPr>
          </a:p>
          <a:p>
            <a:pPr marL="0" marR="0" lvl="0" indent="0" algn="just" defTabSz="914400" rtl="0" eaLnBrk="1" fontAlgn="base" latinLnBrk="0" hangingPunct="1">
              <a:lnSpc>
                <a:spcPts val="4500"/>
              </a:lnSpc>
              <a:spcBef>
                <a:spcPct val="0"/>
              </a:spcBef>
              <a:spcAft>
                <a:spcPct val="0"/>
              </a:spcAft>
              <a:buClrTx/>
              <a:buSzTx/>
              <a:buFont typeface="Arial" panose="020B0604020202020204" pitchFamily="34" charset="0"/>
              <a:buNone/>
              <a:defRPr/>
            </a:pPr>
            <a:endParaRPr kumimoji="0" lang="zh-CN" altLang="en-US" sz="2000" b="0" i="0" u="none" strike="noStrike" kern="1200" cap="none" spc="0" normalizeH="0" baseline="0" noProof="0" dirty="0">
              <a:ln>
                <a:noFill/>
              </a:ln>
              <a:solidFill>
                <a:schemeClr val="tx1"/>
              </a:solidFill>
              <a:effectLst/>
              <a:uLnTx/>
              <a:uFillTx/>
              <a:latin typeface="Calibri" panose="020F0502020204030204" pitchFamily="34" charset="0"/>
              <a:ea typeface="宋体" panose="02010600030101010101" pitchFamily="2" charset="-122"/>
              <a:cs typeface="+mn-cs"/>
            </a:endParaRPr>
          </a:p>
          <a:p>
            <a:pPr marL="0" marR="0" lvl="0" indent="0" algn="l" defTabSz="914400" rtl="0" eaLnBrk="1" fontAlgn="base" latinLnBrk="0" hangingPunct="1">
              <a:lnSpc>
                <a:spcPct val="150000"/>
              </a:lnSpc>
              <a:spcBef>
                <a:spcPct val="0"/>
              </a:spcBef>
              <a:spcAft>
                <a:spcPct val="0"/>
              </a:spcAft>
              <a:buClrTx/>
              <a:buSzTx/>
              <a:buFont typeface="Arial" panose="020B0604020202020204" pitchFamily="34" charset="0"/>
              <a:buNone/>
              <a:defRPr/>
            </a:pPr>
            <a:endParaRPr kumimoji="0" lang="zh-CN" altLang="en-US" sz="2000" b="0" i="0" u="none" strike="noStrike" kern="1200" cap="none" spc="0" normalizeH="0" baseline="0" noProof="0" dirty="0">
              <a:ln>
                <a:noFill/>
              </a:ln>
              <a:solidFill>
                <a:srgbClr val="000000"/>
              </a:solidFill>
              <a:effectLst/>
              <a:uLnTx/>
              <a:uFillTx/>
              <a:latin typeface="MS PGothic" panose="020B0600070205080204" pitchFamily="34" charset="-128"/>
              <a:ea typeface="MS PGothic" panose="020B0600070205080204" pitchFamily="34" charset="-128"/>
              <a:cs typeface="+mn-cs"/>
              <a:sym typeface="MS PGothic" panose="020B0600070205080204" pitchFamily="34" charset="-128"/>
            </a:endParaRPr>
          </a:p>
        </p:txBody>
      </p:sp>
      <p:sp>
        <p:nvSpPr>
          <p:cNvPr id="41989" name="圆角矩形 25"/>
          <p:cNvSpPr/>
          <p:nvPr/>
        </p:nvSpPr>
        <p:spPr>
          <a:xfrm>
            <a:off x="5940425" y="1419225"/>
            <a:ext cx="1728788" cy="720725"/>
          </a:xfrm>
          <a:prstGeom prst="roundRect">
            <a:avLst>
              <a:gd name="adj" fmla="val 16667"/>
            </a:avLst>
          </a:prstGeom>
          <a:noFill/>
          <a:ln w="9525">
            <a:noFill/>
          </a:ln>
        </p:spPr>
        <p:txBody>
          <a:bodyPr>
            <a:spAutoFit/>
          </a:bodyPr>
          <a:p>
            <a:endParaRPr lang="zh-CN" altLang="zh-CN" sz="1800">
              <a:solidFill>
                <a:srgbClr val="000000"/>
              </a:solidFill>
              <a:latin typeface="Calibri" panose="020F0502020204030204" pitchFamily="34" charset="0"/>
              <a:sym typeface="宋体" panose="02010600030101010101" pitchFamily="2" charset="-122"/>
            </a:endParaRPr>
          </a:p>
        </p:txBody>
      </p:sp>
      <p:sp>
        <p:nvSpPr>
          <p:cNvPr id="41990" name="圆角矩形 27"/>
          <p:cNvSpPr/>
          <p:nvPr/>
        </p:nvSpPr>
        <p:spPr>
          <a:xfrm>
            <a:off x="5580063" y="1203325"/>
            <a:ext cx="2089150" cy="936625"/>
          </a:xfrm>
          <a:prstGeom prst="roundRect">
            <a:avLst>
              <a:gd name="adj" fmla="val 16667"/>
            </a:avLst>
          </a:prstGeom>
          <a:noFill/>
          <a:ln w="9525">
            <a:noFill/>
          </a:ln>
        </p:spPr>
        <p:txBody>
          <a:bodyPr>
            <a:spAutoFit/>
          </a:bodyPr>
          <a:p>
            <a:endParaRPr lang="zh-CN" altLang="zh-CN" sz="1800">
              <a:solidFill>
                <a:srgbClr val="000000"/>
              </a:solidFill>
              <a:latin typeface="Calibri" panose="020F0502020204030204" pitchFamily="34" charset="0"/>
              <a:sym typeface="宋体" panose="02010600030101010101" pitchFamily="2" charset="-122"/>
            </a:endParaRPr>
          </a:p>
        </p:txBody>
      </p:sp>
      <p:pic>
        <p:nvPicPr>
          <p:cNvPr id="41991" name="图片 1"/>
          <p:cNvPicPr>
            <a:picLocks noChangeAspect="1"/>
          </p:cNvPicPr>
          <p:nvPr/>
        </p:nvPicPr>
        <p:blipFill>
          <a:blip r:embed="rId1"/>
          <a:stretch>
            <a:fillRect/>
          </a:stretch>
        </p:blipFill>
        <p:spPr>
          <a:xfrm>
            <a:off x="7118350" y="98425"/>
            <a:ext cx="708025" cy="698500"/>
          </a:xfrm>
          <a:prstGeom prst="rect">
            <a:avLst/>
          </a:prstGeom>
          <a:noFill/>
          <a:ln w="9525">
            <a:noFill/>
          </a:ln>
        </p:spPr>
      </p:pic>
      <p:sp>
        <p:nvSpPr>
          <p:cNvPr id="41992" name="文本框 1"/>
          <p:cNvSpPr txBox="1"/>
          <p:nvPr/>
        </p:nvSpPr>
        <p:spPr>
          <a:xfrm>
            <a:off x="-85725" y="895350"/>
            <a:ext cx="9144000" cy="4154488"/>
          </a:xfrm>
          <a:prstGeom prst="rect">
            <a:avLst/>
          </a:prstGeom>
          <a:noFill/>
          <a:ln w="9525">
            <a:noFill/>
          </a:ln>
        </p:spPr>
        <p:txBody>
          <a:bodyPr>
            <a:spAutoFit/>
          </a:bodyPr>
          <a:p>
            <a:pPr eaLnBrk="1" hangingPunct="1">
              <a:lnSpc>
                <a:spcPct val="150000"/>
              </a:lnSpc>
            </a:pPr>
            <a:r>
              <a:rPr lang="en-US" altLang="zh-CN">
                <a:latin typeface="Calibri" panose="020F0502020204030204" pitchFamily="34" charset="0"/>
              </a:rPr>
              <a:t>        </a:t>
            </a:r>
            <a:r>
              <a:rPr lang="zh-CN" altLang="en-US" sz="1600">
                <a:latin typeface="Calibri" panose="020F0502020204030204" pitchFamily="34" charset="0"/>
              </a:rPr>
              <a:t>（一）门诊特殊病慢性病鉴定医院为具有相关病种诊断能力的定点医疗机构。跨省异地长期居住人员，鉴定医院为当地二级及以上具有相关病种诊断能力的定点医疗机构。</a:t>
            </a:r>
            <a:endParaRPr lang="zh-CN" altLang="en-US" sz="1600">
              <a:latin typeface="Calibri" panose="020F0502020204030204" pitchFamily="34" charset="0"/>
            </a:endParaRPr>
          </a:p>
          <a:p>
            <a:pPr eaLnBrk="1" hangingPunct="1">
              <a:lnSpc>
                <a:spcPct val="150000"/>
              </a:lnSpc>
            </a:pPr>
            <a:r>
              <a:rPr lang="zh-CN" altLang="en-US" sz="1600">
                <a:latin typeface="Calibri" panose="020F0502020204030204" pitchFamily="34" charset="0"/>
              </a:rPr>
              <a:t>        （二）享受门诊特殊病慢性病政策的参保患者，可自主选择定点医疗机构门诊就医购药。</a:t>
            </a:r>
            <a:endParaRPr lang="zh-CN" altLang="en-US" sz="1600">
              <a:latin typeface="Calibri" panose="020F0502020204030204" pitchFamily="34" charset="0"/>
            </a:endParaRPr>
          </a:p>
          <a:p>
            <a:pPr eaLnBrk="1" hangingPunct="1">
              <a:lnSpc>
                <a:spcPct val="150000"/>
              </a:lnSpc>
            </a:pPr>
            <a:r>
              <a:rPr lang="zh-CN" altLang="en-US" sz="1600">
                <a:latin typeface="Calibri" panose="020F0502020204030204" pitchFamily="34" charset="0"/>
              </a:rPr>
              <a:t>        （三）享受门诊特殊病慢性病政策的跨省异地长期居住人员，在当地定点医疗机构发生的门诊特殊病慢性病医疗费用，先由个人现金垫付后，再按参保地医保政策规定报销。</a:t>
            </a:r>
            <a:endParaRPr lang="zh-CN" altLang="en-US" sz="1600">
              <a:latin typeface="Calibri" panose="020F0502020204030204" pitchFamily="34" charset="0"/>
            </a:endParaRPr>
          </a:p>
          <a:p>
            <a:pPr eaLnBrk="1" hangingPunct="1">
              <a:lnSpc>
                <a:spcPct val="150000"/>
              </a:lnSpc>
            </a:pPr>
            <a:r>
              <a:rPr lang="zh-CN" altLang="en-US" sz="1600">
                <a:latin typeface="Calibri" panose="020F0502020204030204" pitchFamily="34" charset="0"/>
              </a:rPr>
              <a:t>        （四）门诊特殊病慢性病医疗费用须符合基本医疗保险药品目录、诊疗项目目录和服务设施范围标准，诊疗项目、药品、医用耗材的使用必须与病种的诊断相符，不相符的费用和目录范围外的费用统筹基金不予支付。</a:t>
            </a:r>
            <a:endParaRPr lang="zh-CN" altLang="en-US" sz="1600">
              <a:latin typeface="Calibri" panose="020F0502020204030204" pitchFamily="34" charset="0"/>
            </a:endParaRPr>
          </a:p>
          <a:p>
            <a:pPr eaLnBrk="1" hangingPunct="1">
              <a:lnSpc>
                <a:spcPct val="150000"/>
              </a:lnSpc>
            </a:pPr>
            <a:r>
              <a:rPr lang="zh-CN" altLang="en-US" sz="1600">
                <a:latin typeface="Calibri" panose="020F0502020204030204" pitchFamily="34" charset="0"/>
              </a:rPr>
              <a:t>        （五）门诊特殊病慢性病政策保障范围包括与疾病相关的检查、检验、药品、治疗、耗材等医疗费用。</a:t>
            </a:r>
            <a:endParaRPr lang="zh-CN" altLang="en-US" sz="1600">
              <a:latin typeface="Calibri" panose="020F0502020204030204" pitchFamily="34" charset="0"/>
            </a:endParaRPr>
          </a:p>
          <a:p>
            <a:pPr eaLnBrk="1" hangingPunct="1">
              <a:lnSpc>
                <a:spcPct val="150000"/>
              </a:lnSpc>
            </a:pPr>
            <a:r>
              <a:rPr lang="zh-CN" altLang="en-US" sz="1600">
                <a:latin typeface="Calibri" panose="020F0502020204030204" pitchFamily="34" charset="0"/>
              </a:rPr>
              <a:t>        （六）门诊特殊病慢性病处方用量延长至90日用量。</a:t>
            </a:r>
            <a:endParaRPr lang="zh-CN" altLang="en-US" sz="1600">
              <a:latin typeface="Calibri" panose="020F0502020204030204" pitchFamily="34" charset="0"/>
            </a:endParaRPr>
          </a:p>
        </p:txBody>
      </p:sp>
    </p:spTree>
  </p:cSld>
  <p:clrMapOvr>
    <a:masterClrMapping/>
  </p:clrMapOvr>
  <p:transition>
    <p:wedg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3009" name="直接连接符 44"/>
          <p:cNvSpPr/>
          <p:nvPr/>
        </p:nvSpPr>
        <p:spPr>
          <a:xfrm flipH="1">
            <a:off x="0" y="0"/>
            <a:ext cx="0" cy="0"/>
          </a:xfrm>
          <a:prstGeom prst="line">
            <a:avLst/>
          </a:prstGeom>
          <a:ln w="25400">
            <a:noFill/>
          </a:ln>
        </p:spPr>
      </p:sp>
      <p:sp>
        <p:nvSpPr>
          <p:cNvPr id="43010" name="直接连接符 60"/>
          <p:cNvSpPr/>
          <p:nvPr/>
        </p:nvSpPr>
        <p:spPr>
          <a:xfrm>
            <a:off x="0" y="0"/>
            <a:ext cx="0" cy="0"/>
          </a:xfrm>
          <a:prstGeom prst="line">
            <a:avLst/>
          </a:prstGeom>
          <a:ln w="25400">
            <a:noFill/>
          </a:ln>
        </p:spPr>
      </p:sp>
      <p:sp>
        <p:nvSpPr>
          <p:cNvPr id="43011" name="矩形 9"/>
          <p:cNvSpPr/>
          <p:nvPr/>
        </p:nvSpPr>
        <p:spPr>
          <a:xfrm>
            <a:off x="103188" y="139700"/>
            <a:ext cx="7891462" cy="431800"/>
          </a:xfrm>
          <a:custGeom>
            <a:avLst/>
            <a:gdLst>
              <a:gd name="txL" fmla="*/ 0 w 5306049"/>
              <a:gd name="txT" fmla="*/ 0 h 999169"/>
              <a:gd name="txR" fmla="*/ 5306049 w 5306049"/>
              <a:gd name="txB" fmla="*/ 999169 h 999169"/>
            </a:gdLst>
            <a:ahLst/>
            <a:cxnLst>
              <a:cxn ang="0">
                <a:pos x="0" y="0"/>
              </a:cxn>
              <a:cxn ang="0">
                <a:pos x="84777095" y="0"/>
              </a:cxn>
              <a:cxn ang="0">
                <a:pos x="84777095" y="252"/>
              </a:cxn>
              <a:cxn ang="0">
                <a:pos x="0" y="252"/>
              </a:cxn>
              <a:cxn ang="0">
                <a:pos x="0" y="0"/>
              </a:cxn>
            </a:cxnLst>
            <a:rect l="txL" t="txT" r="txR" b="txB"/>
            <a:pathLst>
              <a:path w="5306049" h="999169">
                <a:moveTo>
                  <a:pt x="0" y="0"/>
                </a:moveTo>
                <a:lnTo>
                  <a:pt x="5306049" y="0"/>
                </a:lnTo>
                <a:lnTo>
                  <a:pt x="5306049" y="999169"/>
                </a:lnTo>
                <a:lnTo>
                  <a:pt x="0" y="999169"/>
                </a:lnTo>
                <a:cubicBezTo>
                  <a:pt x="130629" y="535484"/>
                  <a:pt x="141515" y="496342"/>
                  <a:pt x="0" y="0"/>
                </a:cubicBezTo>
                <a:close/>
              </a:path>
            </a:pathLst>
          </a:custGeom>
          <a:solidFill>
            <a:srgbClr val="B9E1F5"/>
          </a:solidFill>
          <a:ln w="9525">
            <a:noFill/>
          </a:ln>
        </p:spPr>
        <p:txBody>
          <a:bodyPr lIns="81633" tIns="40817" rIns="81633" bIns="40817" anchor="ctr" anchorCtr="0"/>
          <a:p>
            <a:r>
              <a:rPr lang="zh-CN" altLang="en-US" sz="2800" b="1">
                <a:solidFill>
                  <a:srgbClr val="000000"/>
                </a:solidFill>
                <a:latin typeface="华文隶书" charset="-122"/>
                <a:ea typeface="华文隶书" charset="-122"/>
                <a:sym typeface="华文隶书" charset="-122"/>
              </a:rPr>
              <a:t>  </a:t>
            </a:r>
            <a:endParaRPr lang="en-US" altLang="zh-CN" sz="2800" b="1">
              <a:solidFill>
                <a:srgbClr val="000000"/>
              </a:solidFill>
              <a:latin typeface="华文隶书" charset="-122"/>
              <a:ea typeface="华文隶书" charset="-122"/>
              <a:sym typeface="华文隶书" charset="-122"/>
            </a:endParaRPr>
          </a:p>
        </p:txBody>
      </p:sp>
      <p:sp>
        <p:nvSpPr>
          <p:cNvPr id="43012" name="文本框 1"/>
          <p:cNvSpPr/>
          <p:nvPr/>
        </p:nvSpPr>
        <p:spPr>
          <a:xfrm>
            <a:off x="285750" y="895350"/>
            <a:ext cx="8616950" cy="4160838"/>
          </a:xfrm>
          <a:prstGeom prst="rect">
            <a:avLst/>
          </a:prstGeom>
          <a:noFill/>
          <a:ln w="9525">
            <a:noFill/>
          </a:ln>
        </p:spPr>
        <p:txBody>
          <a:bodyPr/>
          <a:p>
            <a:pPr algn="just">
              <a:lnSpc>
                <a:spcPts val="5000"/>
              </a:lnSpc>
            </a:pPr>
            <a:endParaRPr lang="en-US" altLang="zh-CN" sz="3800">
              <a:latin typeface="Calibri" panose="020F0502020204030204" pitchFamily="34" charset="0"/>
            </a:endParaRPr>
          </a:p>
          <a:p>
            <a:pPr algn="just">
              <a:lnSpc>
                <a:spcPts val="5000"/>
              </a:lnSpc>
            </a:pPr>
            <a:endParaRPr lang="en-US" altLang="zh-CN" sz="3800">
              <a:latin typeface="Calibri" panose="020F0502020204030204" pitchFamily="34" charset="0"/>
            </a:endParaRPr>
          </a:p>
          <a:p>
            <a:pPr algn="ctr"/>
            <a:r>
              <a:rPr lang="zh-CN" altLang="en-US" sz="5000">
                <a:latin typeface="黑体" panose="02010609060101010101" pitchFamily="49" charset="-122"/>
                <a:ea typeface="黑体" panose="02010609060101010101" pitchFamily="49" charset="-122"/>
              </a:rPr>
              <a:t>城镇职工和城乡居民</a:t>
            </a:r>
            <a:endParaRPr lang="zh-CN" altLang="en-US" sz="5000">
              <a:latin typeface="黑体" panose="02010609060101010101" pitchFamily="49" charset="-122"/>
              <a:ea typeface="黑体" panose="02010609060101010101" pitchFamily="49" charset="-122"/>
            </a:endParaRPr>
          </a:p>
          <a:p>
            <a:pPr algn="ctr"/>
            <a:r>
              <a:rPr lang="zh-CN" altLang="en-US" sz="5000">
                <a:latin typeface="黑体" panose="02010609060101010101" pitchFamily="49" charset="-122"/>
                <a:ea typeface="黑体" panose="02010609060101010101" pitchFamily="49" charset="-122"/>
              </a:rPr>
              <a:t>特殊药品政策</a:t>
            </a:r>
            <a:endParaRPr lang="zh-CN" altLang="en-US" sz="5000">
              <a:latin typeface="黑体" panose="02010609060101010101" pitchFamily="49" charset="-122"/>
              <a:ea typeface="黑体" panose="02010609060101010101" pitchFamily="49" charset="-122"/>
            </a:endParaRPr>
          </a:p>
          <a:p>
            <a:pPr algn="just" eaLnBrk="1" hangingPunct="1">
              <a:lnSpc>
                <a:spcPts val="4500"/>
              </a:lnSpc>
            </a:pPr>
            <a:endParaRPr lang="zh-CN" altLang="en-US" sz="2000">
              <a:latin typeface="Calibri" panose="020F0502020204030204" pitchFamily="34" charset="0"/>
            </a:endParaRPr>
          </a:p>
          <a:p>
            <a:pPr eaLnBrk="1" hangingPunct="1">
              <a:lnSpc>
                <a:spcPct val="150000"/>
              </a:lnSpc>
            </a:pPr>
            <a:endParaRPr lang="zh-CN" altLang="en-US" sz="2000">
              <a:solidFill>
                <a:srgbClr val="000000"/>
              </a:solidFill>
              <a:latin typeface="MS PGothic" panose="020B0600070205080204" pitchFamily="34" charset="-128"/>
              <a:ea typeface="MS PGothic" panose="020B0600070205080204" pitchFamily="34" charset="-128"/>
              <a:sym typeface="MS PGothic" panose="020B0600070205080204" pitchFamily="34" charset="-128"/>
            </a:endParaRPr>
          </a:p>
        </p:txBody>
      </p:sp>
      <p:sp>
        <p:nvSpPr>
          <p:cNvPr id="43013" name="圆角矩形 25"/>
          <p:cNvSpPr/>
          <p:nvPr/>
        </p:nvSpPr>
        <p:spPr>
          <a:xfrm>
            <a:off x="5940425" y="1419225"/>
            <a:ext cx="1728788" cy="720725"/>
          </a:xfrm>
          <a:prstGeom prst="roundRect">
            <a:avLst>
              <a:gd name="adj" fmla="val 16667"/>
            </a:avLst>
          </a:prstGeom>
          <a:noFill/>
          <a:ln w="9525">
            <a:noFill/>
          </a:ln>
        </p:spPr>
        <p:txBody>
          <a:bodyPr>
            <a:spAutoFit/>
          </a:bodyPr>
          <a:p>
            <a:endParaRPr lang="zh-CN" altLang="zh-CN" sz="1800">
              <a:solidFill>
                <a:srgbClr val="000000"/>
              </a:solidFill>
              <a:latin typeface="Calibri" panose="020F0502020204030204" pitchFamily="34" charset="0"/>
              <a:sym typeface="宋体" panose="02010600030101010101" pitchFamily="2" charset="-122"/>
            </a:endParaRPr>
          </a:p>
        </p:txBody>
      </p:sp>
      <p:sp>
        <p:nvSpPr>
          <p:cNvPr id="43014" name="圆角矩形 27"/>
          <p:cNvSpPr/>
          <p:nvPr/>
        </p:nvSpPr>
        <p:spPr>
          <a:xfrm>
            <a:off x="5580063" y="1203325"/>
            <a:ext cx="2089150" cy="936625"/>
          </a:xfrm>
          <a:prstGeom prst="roundRect">
            <a:avLst>
              <a:gd name="adj" fmla="val 16667"/>
            </a:avLst>
          </a:prstGeom>
          <a:noFill/>
          <a:ln w="9525">
            <a:noFill/>
          </a:ln>
        </p:spPr>
        <p:txBody>
          <a:bodyPr>
            <a:spAutoFit/>
          </a:bodyPr>
          <a:p>
            <a:endParaRPr lang="zh-CN" altLang="zh-CN" sz="1800">
              <a:solidFill>
                <a:srgbClr val="000000"/>
              </a:solidFill>
              <a:latin typeface="Calibri" panose="020F0502020204030204" pitchFamily="34" charset="0"/>
              <a:sym typeface="宋体" panose="02010600030101010101" pitchFamily="2" charset="-122"/>
            </a:endParaRPr>
          </a:p>
        </p:txBody>
      </p:sp>
      <p:pic>
        <p:nvPicPr>
          <p:cNvPr id="43015" name="图片 1"/>
          <p:cNvPicPr>
            <a:picLocks noChangeAspect="1"/>
          </p:cNvPicPr>
          <p:nvPr/>
        </p:nvPicPr>
        <p:blipFill>
          <a:blip r:embed="rId1"/>
          <a:stretch>
            <a:fillRect/>
          </a:stretch>
        </p:blipFill>
        <p:spPr>
          <a:xfrm>
            <a:off x="52388" y="0"/>
            <a:ext cx="708025" cy="698500"/>
          </a:xfrm>
          <a:prstGeom prst="rect">
            <a:avLst/>
          </a:prstGeom>
          <a:noFill/>
          <a:ln w="9525">
            <a:noFill/>
          </a:ln>
        </p:spPr>
      </p:pic>
    </p:spTree>
  </p:cSld>
  <p:clrMapOvr>
    <a:masterClrMapping/>
  </p:clrMapOvr>
  <p:transition>
    <p:wedg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4033" name="直接连接符 44"/>
          <p:cNvSpPr/>
          <p:nvPr/>
        </p:nvSpPr>
        <p:spPr>
          <a:xfrm flipH="1">
            <a:off x="0" y="0"/>
            <a:ext cx="0" cy="0"/>
          </a:xfrm>
          <a:prstGeom prst="line">
            <a:avLst/>
          </a:prstGeom>
          <a:ln w="25400">
            <a:noFill/>
          </a:ln>
        </p:spPr>
      </p:sp>
      <p:sp>
        <p:nvSpPr>
          <p:cNvPr id="44034" name="直接连接符 60"/>
          <p:cNvSpPr/>
          <p:nvPr/>
        </p:nvSpPr>
        <p:spPr>
          <a:xfrm>
            <a:off x="0" y="0"/>
            <a:ext cx="0" cy="0"/>
          </a:xfrm>
          <a:prstGeom prst="line">
            <a:avLst/>
          </a:prstGeom>
          <a:ln w="25400">
            <a:noFill/>
          </a:ln>
        </p:spPr>
      </p:sp>
      <p:sp>
        <p:nvSpPr>
          <p:cNvPr id="44035" name="矩形 9"/>
          <p:cNvSpPr/>
          <p:nvPr/>
        </p:nvSpPr>
        <p:spPr>
          <a:xfrm>
            <a:off x="103188" y="139700"/>
            <a:ext cx="7891462" cy="615950"/>
          </a:xfrm>
          <a:custGeom>
            <a:avLst/>
            <a:gdLst>
              <a:gd name="txL" fmla="*/ 0 w 5306049"/>
              <a:gd name="txT" fmla="*/ 0 h 999169"/>
              <a:gd name="txR" fmla="*/ 5306049 w 5306049"/>
              <a:gd name="txB" fmla="*/ 999169 h 999169"/>
            </a:gdLst>
            <a:ahLst/>
            <a:cxnLst>
              <a:cxn ang="0">
                <a:pos x="0" y="0"/>
              </a:cxn>
              <a:cxn ang="0">
                <a:pos x="84777095" y="0"/>
              </a:cxn>
              <a:cxn ang="0">
                <a:pos x="84777095" y="1045"/>
              </a:cxn>
              <a:cxn ang="0">
                <a:pos x="0" y="1045"/>
              </a:cxn>
              <a:cxn ang="0">
                <a:pos x="0" y="0"/>
              </a:cxn>
            </a:cxnLst>
            <a:rect l="txL" t="txT" r="txR" b="txB"/>
            <a:pathLst>
              <a:path w="5306049" h="999169">
                <a:moveTo>
                  <a:pt x="0" y="0"/>
                </a:moveTo>
                <a:lnTo>
                  <a:pt x="5306049" y="0"/>
                </a:lnTo>
                <a:lnTo>
                  <a:pt x="5306049" y="999169"/>
                </a:lnTo>
                <a:lnTo>
                  <a:pt x="0" y="999169"/>
                </a:lnTo>
                <a:cubicBezTo>
                  <a:pt x="130629" y="535484"/>
                  <a:pt x="141515" y="496342"/>
                  <a:pt x="0" y="0"/>
                </a:cubicBezTo>
                <a:close/>
              </a:path>
            </a:pathLst>
          </a:custGeom>
          <a:solidFill>
            <a:srgbClr val="B9E1F5"/>
          </a:solidFill>
          <a:ln w="9525">
            <a:noFill/>
          </a:ln>
        </p:spPr>
        <p:txBody>
          <a:bodyPr lIns="81633" tIns="40817" rIns="81633" bIns="40817" anchor="ctr" anchorCtr="0"/>
          <a:p>
            <a:pPr>
              <a:lnSpc>
                <a:spcPts val="3500"/>
              </a:lnSpc>
            </a:pPr>
            <a:r>
              <a:rPr lang="zh-CN" altLang="en-US" sz="2800">
                <a:solidFill>
                  <a:srgbClr val="000000"/>
                </a:solidFill>
                <a:latin typeface="黑体" panose="02010609060101010101" pitchFamily="49" charset="-122"/>
                <a:ea typeface="黑体" panose="02010609060101010101" pitchFamily="49" charset="-122"/>
              </a:rPr>
              <a:t>一、特殊药品范围</a:t>
            </a:r>
            <a:endParaRPr lang="en-US" altLang="zh-CN" sz="2800" b="1">
              <a:latin typeface="Calibri" panose="020F0502020204030204" pitchFamily="34" charset="0"/>
            </a:endParaRPr>
          </a:p>
        </p:txBody>
      </p:sp>
      <p:sp>
        <p:nvSpPr>
          <p:cNvPr id="10245" name="文本框 1"/>
          <p:cNvSpPr>
            <a:spLocks noChangeArrowheads="1"/>
          </p:cNvSpPr>
          <p:nvPr/>
        </p:nvSpPr>
        <p:spPr bwMode="auto">
          <a:xfrm>
            <a:off x="285750" y="895350"/>
            <a:ext cx="8616950" cy="4160838"/>
          </a:xfrm>
          <a:prstGeom prst="rect">
            <a:avLst/>
          </a:prstGeom>
          <a:noFill/>
          <a:ln w="9525">
            <a:noFill/>
            <a:miter lim="800000"/>
          </a:ln>
        </p:spPr>
        <p:txBody>
          <a:bodyPr/>
          <a:p>
            <a:pPr>
              <a:lnSpc>
                <a:spcPts val="4500"/>
              </a:lnSpc>
            </a:pPr>
            <a:endParaRPr lang="en-US" altLang="zh-CN" sz="2000">
              <a:latin typeface="宋体" panose="02010600030101010101" pitchFamily="2" charset="-122"/>
            </a:endParaRPr>
          </a:p>
          <a:p>
            <a:pPr eaLnBrk="1" hangingPunct="1">
              <a:lnSpc>
                <a:spcPct val="200000"/>
              </a:lnSpc>
            </a:pPr>
            <a:r>
              <a:rPr lang="zh-CN" altLang="en-US" sz="2000">
                <a:solidFill>
                  <a:srgbClr val="000000"/>
                </a:solidFill>
                <a:latin typeface="楷体" panose="02010609060101010101" pitchFamily="49" charset="-122"/>
                <a:ea typeface="楷体" panose="02010609060101010101" pitchFamily="49" charset="-122"/>
              </a:rPr>
              <a:t>（一）药品范围：</a:t>
            </a:r>
            <a:r>
              <a:rPr lang="zh-CN" altLang="en-US" sz="2000">
                <a:solidFill>
                  <a:srgbClr val="000000"/>
                </a:solidFill>
                <a:latin typeface="仿宋_GB2312"/>
                <a:ea typeface="PingFang SC" pitchFamily="34" charset="-122"/>
              </a:rPr>
              <a:t>协议期内国家医保谈判药品和</a:t>
            </a:r>
            <a:r>
              <a:rPr lang="en-US" altLang="zh-CN" sz="2000">
                <a:solidFill>
                  <a:srgbClr val="000000"/>
                </a:solidFill>
                <a:latin typeface="仿宋_GB2312"/>
                <a:ea typeface="PingFang SC" pitchFamily="34" charset="-122"/>
              </a:rPr>
              <a:t>《</a:t>
            </a:r>
            <a:r>
              <a:rPr lang="zh-CN" altLang="en-US" sz="2000">
                <a:solidFill>
                  <a:srgbClr val="000000"/>
                </a:solidFill>
                <a:latin typeface="仿宋_GB2312"/>
                <a:ea typeface="PingFang SC" pitchFamily="34" charset="-122"/>
              </a:rPr>
              <a:t>青海省基本医疗保险工伤保险和生育保险药品目录</a:t>
            </a:r>
            <a:r>
              <a:rPr lang="en-US" altLang="zh-CN" sz="2000">
                <a:solidFill>
                  <a:srgbClr val="000000"/>
                </a:solidFill>
                <a:latin typeface="仿宋_GB2312"/>
                <a:ea typeface="PingFang SC" pitchFamily="34" charset="-122"/>
              </a:rPr>
              <a:t>》</a:t>
            </a:r>
            <a:r>
              <a:rPr lang="zh-CN" altLang="en-US" sz="2000">
                <a:solidFill>
                  <a:srgbClr val="000000"/>
                </a:solidFill>
                <a:latin typeface="仿宋_GB2312"/>
                <a:ea typeface="PingFang SC" pitchFamily="34" charset="-122"/>
              </a:rPr>
              <a:t>中肿瘤靶向药品。国家医保谈判药品协议期满后，续约成功的药品继续执行特殊药品政策，未成功续约的停止执行。</a:t>
            </a:r>
            <a:endParaRPr lang="zh-CN" altLang="en-US" sz="2000">
              <a:solidFill>
                <a:srgbClr val="404040"/>
              </a:solidFill>
              <a:latin typeface="PingFang SC" pitchFamily="34" charset="-122"/>
              <a:ea typeface="PingFang SC" pitchFamily="34" charset="-122"/>
            </a:endParaRPr>
          </a:p>
          <a:p>
            <a:pPr eaLnBrk="1" hangingPunct="1">
              <a:lnSpc>
                <a:spcPct val="200000"/>
              </a:lnSpc>
            </a:pPr>
            <a:r>
              <a:rPr lang="zh-CN" altLang="en-US" sz="2000">
                <a:solidFill>
                  <a:srgbClr val="000000"/>
                </a:solidFill>
                <a:latin typeface="楷体" panose="02010609060101010101" pitchFamily="49" charset="-122"/>
                <a:ea typeface="楷体" panose="02010609060101010101" pitchFamily="49" charset="-122"/>
              </a:rPr>
              <a:t>（二）药品使用范围：</a:t>
            </a:r>
            <a:r>
              <a:rPr lang="zh-CN" altLang="en-US" sz="2000">
                <a:solidFill>
                  <a:srgbClr val="000000"/>
                </a:solidFill>
                <a:latin typeface="仿宋_GB2312"/>
                <a:ea typeface="PingFang SC" pitchFamily="34" charset="-122"/>
              </a:rPr>
              <a:t>需使用特殊药品治疗的参保人员，均可凭责任医师处方在住院、门诊使用或在零售药店购买。</a:t>
            </a:r>
            <a:endParaRPr lang="zh-CN" altLang="en-US" sz="2000">
              <a:solidFill>
                <a:srgbClr val="404040"/>
              </a:solidFill>
              <a:latin typeface="PingFang SC" pitchFamily="34" charset="-122"/>
              <a:ea typeface="PingFang SC" pitchFamily="34" charset="-122"/>
            </a:endParaRPr>
          </a:p>
          <a:p>
            <a:pPr>
              <a:lnSpc>
                <a:spcPct val="200000"/>
              </a:lnSpc>
            </a:pPr>
            <a:endParaRPr lang="zh-CN" altLang="en-US" sz="2000">
              <a:latin typeface="宋体" panose="02010600030101010101" pitchFamily="2" charset="-122"/>
            </a:endParaRPr>
          </a:p>
          <a:p>
            <a:pPr algn="just">
              <a:lnSpc>
                <a:spcPts val="4500"/>
              </a:lnSpc>
            </a:pPr>
            <a:endParaRPr lang="zh-CN" altLang="en-US" sz="2000">
              <a:latin typeface="宋体" panose="02010600030101010101" pitchFamily="2" charset="-122"/>
            </a:endParaRPr>
          </a:p>
          <a:p>
            <a:pPr algn="just" eaLnBrk="1" hangingPunct="1">
              <a:lnSpc>
                <a:spcPts val="4500"/>
              </a:lnSpc>
            </a:pPr>
            <a:endParaRPr lang="zh-CN" altLang="en-US" sz="2000">
              <a:latin typeface="Calibri" panose="020F0502020204030204" pitchFamily="34" charset="0"/>
            </a:endParaRPr>
          </a:p>
          <a:p>
            <a:pPr eaLnBrk="1" hangingPunct="1">
              <a:lnSpc>
                <a:spcPct val="150000"/>
              </a:lnSpc>
            </a:pPr>
            <a:endParaRPr lang="zh-CN" altLang="en-US" sz="2000">
              <a:solidFill>
                <a:srgbClr val="000000"/>
              </a:solidFill>
              <a:latin typeface="MS PGothic" panose="020B0600070205080204" pitchFamily="34" charset="-128"/>
              <a:ea typeface="MS PGothic" panose="020B0600070205080204" pitchFamily="34" charset="-128"/>
              <a:sym typeface="MS PGothic" panose="020B0600070205080204" pitchFamily="34" charset="-128"/>
            </a:endParaRPr>
          </a:p>
        </p:txBody>
      </p:sp>
      <p:sp>
        <p:nvSpPr>
          <p:cNvPr id="44037" name="圆角矩形 25"/>
          <p:cNvSpPr/>
          <p:nvPr/>
        </p:nvSpPr>
        <p:spPr>
          <a:xfrm>
            <a:off x="5940425" y="1419225"/>
            <a:ext cx="1728788" cy="720725"/>
          </a:xfrm>
          <a:prstGeom prst="roundRect">
            <a:avLst>
              <a:gd name="adj" fmla="val 16667"/>
            </a:avLst>
          </a:prstGeom>
          <a:noFill/>
          <a:ln w="9525">
            <a:noFill/>
          </a:ln>
        </p:spPr>
        <p:txBody>
          <a:bodyPr>
            <a:spAutoFit/>
          </a:bodyPr>
          <a:p>
            <a:endParaRPr lang="zh-CN" altLang="zh-CN" sz="1800">
              <a:solidFill>
                <a:srgbClr val="000000"/>
              </a:solidFill>
              <a:latin typeface="Calibri" panose="020F0502020204030204" pitchFamily="34" charset="0"/>
              <a:sym typeface="宋体" panose="02010600030101010101" pitchFamily="2" charset="-122"/>
            </a:endParaRPr>
          </a:p>
        </p:txBody>
      </p:sp>
      <p:sp>
        <p:nvSpPr>
          <p:cNvPr id="44038" name="圆角矩形 27"/>
          <p:cNvSpPr/>
          <p:nvPr/>
        </p:nvSpPr>
        <p:spPr>
          <a:xfrm>
            <a:off x="5580063" y="1203325"/>
            <a:ext cx="2089150" cy="936625"/>
          </a:xfrm>
          <a:prstGeom prst="roundRect">
            <a:avLst>
              <a:gd name="adj" fmla="val 16667"/>
            </a:avLst>
          </a:prstGeom>
          <a:noFill/>
          <a:ln w="9525">
            <a:noFill/>
          </a:ln>
        </p:spPr>
        <p:txBody>
          <a:bodyPr>
            <a:spAutoFit/>
          </a:bodyPr>
          <a:p>
            <a:endParaRPr lang="zh-CN" altLang="zh-CN" sz="1800">
              <a:solidFill>
                <a:srgbClr val="000000"/>
              </a:solidFill>
              <a:latin typeface="Calibri" panose="020F0502020204030204" pitchFamily="34" charset="0"/>
              <a:sym typeface="宋体" panose="02010600030101010101" pitchFamily="2" charset="-122"/>
            </a:endParaRPr>
          </a:p>
        </p:txBody>
      </p:sp>
      <p:pic>
        <p:nvPicPr>
          <p:cNvPr id="44039" name="图片 1"/>
          <p:cNvPicPr>
            <a:picLocks noChangeAspect="1"/>
          </p:cNvPicPr>
          <p:nvPr/>
        </p:nvPicPr>
        <p:blipFill>
          <a:blip r:embed="rId1"/>
          <a:stretch>
            <a:fillRect/>
          </a:stretch>
        </p:blipFill>
        <p:spPr>
          <a:xfrm>
            <a:off x="7118350" y="98425"/>
            <a:ext cx="708025" cy="698500"/>
          </a:xfrm>
          <a:prstGeom prst="rect">
            <a:avLst/>
          </a:prstGeom>
          <a:noFill/>
          <a:ln w="9525">
            <a:noFill/>
          </a:ln>
        </p:spPr>
      </p:pic>
    </p:spTree>
  </p:cSld>
  <p:clrMapOvr>
    <a:masterClrMapping/>
  </p:clrMapOvr>
  <p:transition>
    <p:wedg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6385" name="直接连接符 44"/>
          <p:cNvSpPr/>
          <p:nvPr/>
        </p:nvSpPr>
        <p:spPr>
          <a:xfrm flipH="1">
            <a:off x="0" y="0"/>
            <a:ext cx="0" cy="0"/>
          </a:xfrm>
          <a:prstGeom prst="line">
            <a:avLst/>
          </a:prstGeom>
          <a:ln w="25400">
            <a:noFill/>
          </a:ln>
        </p:spPr>
      </p:sp>
      <p:sp>
        <p:nvSpPr>
          <p:cNvPr id="16386" name="直接连接符 60"/>
          <p:cNvSpPr/>
          <p:nvPr/>
        </p:nvSpPr>
        <p:spPr>
          <a:xfrm>
            <a:off x="0" y="0"/>
            <a:ext cx="0" cy="0"/>
          </a:xfrm>
          <a:prstGeom prst="line">
            <a:avLst/>
          </a:prstGeom>
          <a:ln w="25400">
            <a:noFill/>
          </a:ln>
        </p:spPr>
      </p:sp>
      <p:sp>
        <p:nvSpPr>
          <p:cNvPr id="10244" name="矩形 9"/>
          <p:cNvSpPr>
            <a:spLocks noChangeArrowheads="1"/>
          </p:cNvSpPr>
          <p:nvPr/>
        </p:nvSpPr>
        <p:spPr bwMode="auto">
          <a:xfrm>
            <a:off x="103188" y="139700"/>
            <a:ext cx="7891463" cy="615950"/>
          </a:xfrm>
          <a:custGeom>
            <a:avLst/>
            <a:gdLst>
              <a:gd name="T0" fmla="*/ 0 w 5306049"/>
              <a:gd name="T1" fmla="*/ 0 h 999169"/>
              <a:gd name="T2" fmla="*/ 17327633 w 5306049"/>
              <a:gd name="T3" fmla="*/ 0 h 999169"/>
              <a:gd name="T4" fmla="*/ 17327633 w 5306049"/>
              <a:gd name="T5" fmla="*/ 7235 h 999169"/>
              <a:gd name="T6" fmla="*/ 0 w 5306049"/>
              <a:gd name="T7" fmla="*/ 7235 h 999169"/>
              <a:gd name="T8" fmla="*/ 0 w 5306049"/>
              <a:gd name="T9" fmla="*/ 0 h 999169"/>
              <a:gd name="T10" fmla="*/ 0 60000 65536"/>
              <a:gd name="T11" fmla="*/ 0 60000 65536"/>
              <a:gd name="T12" fmla="*/ 0 60000 65536"/>
              <a:gd name="T13" fmla="*/ 0 60000 65536"/>
              <a:gd name="T14" fmla="*/ 0 60000 65536"/>
              <a:gd name="T15" fmla="*/ 0 w 5306049"/>
              <a:gd name="T16" fmla="*/ 0 h 999169"/>
              <a:gd name="T17" fmla="*/ 5306049 w 5306049"/>
              <a:gd name="T18" fmla="*/ 999169 h 999169"/>
            </a:gdLst>
            <a:ahLst/>
            <a:cxnLst>
              <a:cxn ang="T10">
                <a:pos x="T0" y="T1"/>
              </a:cxn>
              <a:cxn ang="T11">
                <a:pos x="T2" y="T3"/>
              </a:cxn>
              <a:cxn ang="T12">
                <a:pos x="T4" y="T5"/>
              </a:cxn>
              <a:cxn ang="T13">
                <a:pos x="T6" y="T7"/>
              </a:cxn>
              <a:cxn ang="T14">
                <a:pos x="T8" y="T9"/>
              </a:cxn>
            </a:cxnLst>
            <a:rect l="T15" t="T16" r="T17" b="T18"/>
            <a:pathLst>
              <a:path w="5306049" h="999169">
                <a:moveTo>
                  <a:pt x="0" y="0"/>
                </a:moveTo>
                <a:lnTo>
                  <a:pt x="5306049" y="0"/>
                </a:lnTo>
                <a:lnTo>
                  <a:pt x="5306049" y="999169"/>
                </a:lnTo>
                <a:lnTo>
                  <a:pt x="0" y="999169"/>
                </a:lnTo>
                <a:cubicBezTo>
                  <a:pt x="130629" y="535484"/>
                  <a:pt x="141515" y="496342"/>
                  <a:pt x="0" y="0"/>
                </a:cubicBezTo>
                <a:close/>
              </a:path>
            </a:pathLst>
          </a:custGeom>
          <a:solidFill>
            <a:srgbClr val="B9E1F5"/>
          </a:solidFill>
          <a:ln w="9525" cmpd="sng">
            <a:noFill/>
            <a:bevel/>
          </a:ln>
        </p:spPr>
        <p:txBody>
          <a:bodyPr lIns="81633" tIns="40817" rIns="81633" bIns="40817" anchor="ctr"/>
          <a:lstStyle/>
          <a:p>
            <a:pPr marL="0" marR="0" lvl="0" indent="0" algn="l" defTabSz="914400" rtl="0" eaLnBrk="0" fontAlgn="base" latinLnBrk="0" hangingPunct="0">
              <a:lnSpc>
                <a:spcPct val="100000"/>
              </a:lnSpc>
              <a:spcBef>
                <a:spcPct val="0"/>
              </a:spcBef>
              <a:spcAft>
                <a:spcPct val="0"/>
              </a:spcAft>
              <a:buClrTx/>
              <a:buSzTx/>
              <a:buFont typeface="Arial" panose="020B0604020202020204" pitchFamily="34" charset="0"/>
              <a:buNone/>
              <a:defRPr/>
            </a:pPr>
            <a:r>
              <a:rPr kumimoji="0" lang="zh-CN" altLang="en-US" sz="2800" b="1" i="0" u="none" strike="noStrike" kern="1200" cap="none" spc="0" normalizeH="0" baseline="0" noProof="0" dirty="0">
                <a:ln>
                  <a:noFill/>
                </a:ln>
                <a:solidFill>
                  <a:srgbClr val="000000"/>
                </a:solidFill>
                <a:effectLst/>
                <a:uLnTx/>
                <a:uFillTx/>
                <a:latin typeface="华文隶书" charset="-122"/>
                <a:ea typeface="华文隶书" charset="-122"/>
                <a:cs typeface="+mn-cs"/>
                <a:sym typeface="华文隶书" charset="-122"/>
              </a:rPr>
              <a:t>  </a:t>
            </a:r>
            <a:endParaRPr kumimoji="0" lang="en-US" altLang="zh-CN" sz="2800" b="1" i="0" u="none" strike="noStrike" kern="1200" cap="none" spc="0" normalizeH="0" baseline="0" noProof="0" dirty="0">
              <a:ln>
                <a:noFill/>
              </a:ln>
              <a:solidFill>
                <a:srgbClr val="000000"/>
              </a:solidFill>
              <a:effectLst/>
              <a:uLnTx/>
              <a:uFillTx/>
              <a:latin typeface="华文隶书" charset="-122"/>
              <a:ea typeface="华文隶书" charset="-122"/>
              <a:cs typeface="+mn-cs"/>
              <a:sym typeface="华文隶书" charset="-122"/>
            </a:endParaRPr>
          </a:p>
          <a:p>
            <a:pPr marL="0" marR="0" lvl="0" indent="0" algn="l" defTabSz="914400" rtl="0" eaLnBrk="0" fontAlgn="base" latinLnBrk="0" hangingPunct="0">
              <a:lnSpc>
                <a:spcPct val="100000"/>
              </a:lnSpc>
              <a:spcBef>
                <a:spcPct val="0"/>
              </a:spcBef>
              <a:spcAft>
                <a:spcPct val="0"/>
              </a:spcAft>
              <a:buClrTx/>
              <a:buSzTx/>
              <a:buFont typeface="Arial" panose="020B0604020202020204" pitchFamily="34" charset="0"/>
              <a:buNone/>
              <a:defRPr/>
            </a:pPr>
            <a:r>
              <a:rPr kumimoji="0" lang="zh-CN" altLang="en-US" sz="2800" b="1" i="0" u="none" strike="noStrike" kern="1200" cap="none" spc="0" normalizeH="0" baseline="0" noProof="0" dirty="0">
                <a:ln>
                  <a:noFill/>
                </a:ln>
                <a:solidFill>
                  <a:schemeClr val="tx1"/>
                </a:solidFill>
                <a:effectLst/>
                <a:uLnTx/>
                <a:uFillTx/>
                <a:latin typeface="+mn-ea"/>
                <a:ea typeface="+mn-ea"/>
                <a:cs typeface="+mn-cs"/>
              </a:rPr>
              <a:t>  一、出台的背景</a:t>
            </a:r>
            <a:endParaRPr kumimoji="0" lang="en-US" altLang="zh-CN" sz="2800" b="1" i="0" u="none" strike="noStrike" kern="1200" cap="none" spc="0" normalizeH="0" baseline="0" noProof="0" dirty="0">
              <a:ln>
                <a:noFill/>
              </a:ln>
              <a:solidFill>
                <a:schemeClr val="tx1"/>
              </a:solidFill>
              <a:effectLst/>
              <a:uLnTx/>
              <a:uFillTx/>
              <a:latin typeface="+mn-ea"/>
              <a:ea typeface="+mn-ea"/>
              <a:cs typeface="+mn-cs"/>
            </a:endParaRPr>
          </a:p>
          <a:p>
            <a:pPr marL="0" marR="0" lvl="0" indent="0" algn="l" defTabSz="914400" rtl="0" eaLnBrk="0" fontAlgn="base" latinLnBrk="0" hangingPunct="0">
              <a:lnSpc>
                <a:spcPct val="100000"/>
              </a:lnSpc>
              <a:spcBef>
                <a:spcPct val="0"/>
              </a:spcBef>
              <a:spcAft>
                <a:spcPct val="0"/>
              </a:spcAft>
              <a:buClrTx/>
              <a:buSzTx/>
              <a:buFont typeface="Arial" panose="020B0604020202020204" pitchFamily="34" charset="0"/>
              <a:buNone/>
              <a:defRPr/>
            </a:pPr>
            <a:endParaRPr kumimoji="0" lang="en-US" sz="2800" b="1" i="0" u="none" strike="noStrike" kern="1200" cap="none" spc="0" normalizeH="0" baseline="0" noProof="0" dirty="0">
              <a:ln>
                <a:noFill/>
              </a:ln>
              <a:solidFill>
                <a:srgbClr val="000000"/>
              </a:solidFill>
              <a:effectLst/>
              <a:uLnTx/>
              <a:uFillTx/>
              <a:latin typeface="华文隶书" charset="-122"/>
              <a:ea typeface="华文隶书" charset="-122"/>
              <a:cs typeface="+mn-cs"/>
              <a:sym typeface="华文隶书" charset="-122"/>
            </a:endParaRPr>
          </a:p>
        </p:txBody>
      </p:sp>
      <p:sp>
        <p:nvSpPr>
          <p:cNvPr id="16388" name="文本框 1"/>
          <p:cNvSpPr/>
          <p:nvPr/>
        </p:nvSpPr>
        <p:spPr>
          <a:xfrm>
            <a:off x="285750" y="895350"/>
            <a:ext cx="8616950" cy="4160838"/>
          </a:xfrm>
          <a:prstGeom prst="rect">
            <a:avLst/>
          </a:prstGeom>
          <a:noFill/>
          <a:ln w="9525">
            <a:noFill/>
          </a:ln>
        </p:spPr>
        <p:txBody>
          <a:bodyPr/>
          <a:p>
            <a:pPr algn="just">
              <a:lnSpc>
                <a:spcPts val="2200"/>
              </a:lnSpc>
            </a:pPr>
            <a:endParaRPr lang="en-US" altLang="zh-CN" sz="2000">
              <a:latin typeface="Calibri" panose="020F0502020204030204" pitchFamily="34" charset="0"/>
            </a:endParaRPr>
          </a:p>
          <a:p>
            <a:pPr algn="just">
              <a:lnSpc>
                <a:spcPts val="3800"/>
              </a:lnSpc>
            </a:pPr>
            <a:r>
              <a:rPr lang="zh-CN" altLang="en-US" sz="2000">
                <a:latin typeface="Calibri" panose="020F0502020204030204" pitchFamily="34" charset="0"/>
              </a:rPr>
              <a:t>          </a:t>
            </a:r>
            <a:r>
              <a:rPr lang="zh-CN" altLang="en-US" sz="2000">
                <a:latin typeface="宋体" panose="02010600030101010101" pitchFamily="2" charset="-122"/>
              </a:rPr>
              <a:t>我省从</a:t>
            </a:r>
            <a:r>
              <a:rPr lang="en-US" altLang="zh-CN" sz="2000">
                <a:latin typeface="宋体" panose="02010600030101010101" pitchFamily="2" charset="-122"/>
              </a:rPr>
              <a:t>2000</a:t>
            </a:r>
            <a:r>
              <a:rPr lang="zh-CN" altLang="en-US" sz="2000">
                <a:latin typeface="宋体" panose="02010600030101010101" pitchFamily="2" charset="-122"/>
              </a:rPr>
              <a:t>年建立职工医保制度以来，一直实行的是社会统筹和个人账户相结合的保障模式，“统筹基金保障住院和门诊大病，个人账户保障门诊小病和药店购买药品的费用支出”。个人账户在推动公费劳保制度向社会医疗保险制度转轨过程中发挥了积极作用。近年来，随着社会经济发展，参保职工需求提高，个人账户保障功能不足、共济性不强、减轻负担效果不明显等局限性也逐渐凸显。</a:t>
            </a:r>
            <a:endParaRPr lang="zh-CN" altLang="en-US" sz="2000">
              <a:latin typeface="宋体" panose="02010600030101010101" pitchFamily="2" charset="-122"/>
            </a:endParaRPr>
          </a:p>
          <a:p>
            <a:pPr algn="just">
              <a:lnSpc>
                <a:spcPts val="3500"/>
              </a:lnSpc>
            </a:pPr>
            <a:endParaRPr lang="en-US" altLang="zh-CN" sz="2000">
              <a:latin typeface="Calibri" panose="020F0502020204030204" pitchFamily="34" charset="0"/>
            </a:endParaRPr>
          </a:p>
          <a:p>
            <a:pPr algn="just" eaLnBrk="1" hangingPunct="1">
              <a:lnSpc>
                <a:spcPts val="4500"/>
              </a:lnSpc>
            </a:pPr>
            <a:endParaRPr lang="zh-CN" altLang="en-US" sz="2000">
              <a:latin typeface="Calibri" panose="020F0502020204030204" pitchFamily="34" charset="0"/>
            </a:endParaRPr>
          </a:p>
          <a:p>
            <a:pPr eaLnBrk="1" hangingPunct="1">
              <a:lnSpc>
                <a:spcPct val="150000"/>
              </a:lnSpc>
            </a:pPr>
            <a:endParaRPr lang="zh-CN" altLang="en-US" sz="2000">
              <a:solidFill>
                <a:srgbClr val="000000"/>
              </a:solidFill>
              <a:latin typeface="MS PGothic" panose="020B0600070205080204" pitchFamily="34" charset="-128"/>
              <a:ea typeface="MS PGothic" panose="020B0600070205080204" pitchFamily="34" charset="-128"/>
              <a:sym typeface="MS PGothic" panose="020B0600070205080204" pitchFamily="34" charset="-128"/>
            </a:endParaRPr>
          </a:p>
        </p:txBody>
      </p:sp>
      <p:sp>
        <p:nvSpPr>
          <p:cNvPr id="16389" name="圆角矩形 25"/>
          <p:cNvSpPr/>
          <p:nvPr/>
        </p:nvSpPr>
        <p:spPr>
          <a:xfrm>
            <a:off x="5940425" y="1419225"/>
            <a:ext cx="1728788" cy="720725"/>
          </a:xfrm>
          <a:prstGeom prst="roundRect">
            <a:avLst>
              <a:gd name="adj" fmla="val 16667"/>
            </a:avLst>
          </a:prstGeom>
          <a:noFill/>
          <a:ln w="9525">
            <a:noFill/>
          </a:ln>
        </p:spPr>
        <p:txBody>
          <a:bodyPr>
            <a:spAutoFit/>
          </a:bodyPr>
          <a:p>
            <a:endParaRPr lang="zh-CN" altLang="zh-CN" sz="1800">
              <a:solidFill>
                <a:srgbClr val="000000"/>
              </a:solidFill>
              <a:latin typeface="Calibri" panose="020F0502020204030204" pitchFamily="34" charset="0"/>
              <a:sym typeface="宋体" panose="02010600030101010101" pitchFamily="2" charset="-122"/>
            </a:endParaRPr>
          </a:p>
        </p:txBody>
      </p:sp>
      <p:sp>
        <p:nvSpPr>
          <p:cNvPr id="16390" name="圆角矩形 27"/>
          <p:cNvSpPr/>
          <p:nvPr/>
        </p:nvSpPr>
        <p:spPr>
          <a:xfrm>
            <a:off x="5580063" y="1203325"/>
            <a:ext cx="2089150" cy="936625"/>
          </a:xfrm>
          <a:prstGeom prst="roundRect">
            <a:avLst>
              <a:gd name="adj" fmla="val 16667"/>
            </a:avLst>
          </a:prstGeom>
          <a:noFill/>
          <a:ln w="9525">
            <a:noFill/>
          </a:ln>
        </p:spPr>
        <p:txBody>
          <a:bodyPr>
            <a:spAutoFit/>
          </a:bodyPr>
          <a:p>
            <a:endParaRPr lang="zh-CN" altLang="zh-CN" sz="1800">
              <a:solidFill>
                <a:srgbClr val="000000"/>
              </a:solidFill>
              <a:latin typeface="Calibri" panose="020F0502020204030204" pitchFamily="34" charset="0"/>
              <a:sym typeface="宋体" panose="02010600030101010101" pitchFamily="2" charset="-122"/>
            </a:endParaRPr>
          </a:p>
        </p:txBody>
      </p:sp>
      <p:pic>
        <p:nvPicPr>
          <p:cNvPr id="16391" name="图片 1"/>
          <p:cNvPicPr>
            <a:picLocks noChangeAspect="1"/>
          </p:cNvPicPr>
          <p:nvPr/>
        </p:nvPicPr>
        <p:blipFill>
          <a:blip r:embed="rId1"/>
          <a:stretch>
            <a:fillRect/>
          </a:stretch>
        </p:blipFill>
        <p:spPr>
          <a:xfrm>
            <a:off x="7232650" y="57150"/>
            <a:ext cx="709613" cy="698500"/>
          </a:xfrm>
          <a:prstGeom prst="rect">
            <a:avLst/>
          </a:prstGeom>
          <a:noFill/>
          <a:ln w="9525">
            <a:noFill/>
          </a:ln>
        </p:spPr>
      </p:pic>
    </p:spTree>
  </p:cSld>
  <p:clrMapOvr>
    <a:masterClrMapping/>
  </p:clrMapOvr>
  <p:transition>
    <p:wedg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5057" name="直接连接符 44"/>
          <p:cNvSpPr/>
          <p:nvPr/>
        </p:nvSpPr>
        <p:spPr>
          <a:xfrm flipH="1">
            <a:off x="0" y="0"/>
            <a:ext cx="0" cy="0"/>
          </a:xfrm>
          <a:prstGeom prst="line">
            <a:avLst/>
          </a:prstGeom>
          <a:ln w="25400">
            <a:noFill/>
          </a:ln>
        </p:spPr>
      </p:sp>
      <p:sp>
        <p:nvSpPr>
          <p:cNvPr id="45058" name="直接连接符 60"/>
          <p:cNvSpPr/>
          <p:nvPr/>
        </p:nvSpPr>
        <p:spPr>
          <a:xfrm>
            <a:off x="0" y="0"/>
            <a:ext cx="0" cy="0"/>
          </a:xfrm>
          <a:prstGeom prst="line">
            <a:avLst/>
          </a:prstGeom>
          <a:ln w="25400">
            <a:noFill/>
          </a:ln>
        </p:spPr>
      </p:sp>
      <p:sp>
        <p:nvSpPr>
          <p:cNvPr id="45059" name="矩形 9"/>
          <p:cNvSpPr/>
          <p:nvPr/>
        </p:nvSpPr>
        <p:spPr>
          <a:xfrm>
            <a:off x="103188" y="139700"/>
            <a:ext cx="7891462" cy="615950"/>
          </a:xfrm>
          <a:custGeom>
            <a:avLst/>
            <a:gdLst>
              <a:gd name="txL" fmla="*/ 0 w 5306049"/>
              <a:gd name="txT" fmla="*/ 0 h 999169"/>
              <a:gd name="txR" fmla="*/ 5306049 w 5306049"/>
              <a:gd name="txB" fmla="*/ 999169 h 999169"/>
            </a:gdLst>
            <a:ahLst/>
            <a:cxnLst>
              <a:cxn ang="0">
                <a:pos x="0" y="0"/>
              </a:cxn>
              <a:cxn ang="0">
                <a:pos x="84777095" y="0"/>
              </a:cxn>
              <a:cxn ang="0">
                <a:pos x="84777095" y="1045"/>
              </a:cxn>
              <a:cxn ang="0">
                <a:pos x="0" y="1045"/>
              </a:cxn>
              <a:cxn ang="0">
                <a:pos x="0" y="0"/>
              </a:cxn>
            </a:cxnLst>
            <a:rect l="txL" t="txT" r="txR" b="txB"/>
            <a:pathLst>
              <a:path w="5306049" h="999169">
                <a:moveTo>
                  <a:pt x="0" y="0"/>
                </a:moveTo>
                <a:lnTo>
                  <a:pt x="5306049" y="0"/>
                </a:lnTo>
                <a:lnTo>
                  <a:pt x="5306049" y="999169"/>
                </a:lnTo>
                <a:lnTo>
                  <a:pt x="0" y="999169"/>
                </a:lnTo>
                <a:cubicBezTo>
                  <a:pt x="130629" y="535484"/>
                  <a:pt x="141515" y="496342"/>
                  <a:pt x="0" y="0"/>
                </a:cubicBezTo>
                <a:close/>
              </a:path>
            </a:pathLst>
          </a:custGeom>
          <a:solidFill>
            <a:srgbClr val="B9E1F5"/>
          </a:solidFill>
          <a:ln w="9525">
            <a:noFill/>
          </a:ln>
        </p:spPr>
        <p:txBody>
          <a:bodyPr lIns="81633" tIns="40817" rIns="81633" bIns="40817" anchor="ctr" anchorCtr="0"/>
          <a:p>
            <a:pPr>
              <a:lnSpc>
                <a:spcPts val="3500"/>
              </a:lnSpc>
            </a:pPr>
            <a:r>
              <a:rPr lang="zh-CN" altLang="en-US" sz="2800">
                <a:solidFill>
                  <a:srgbClr val="000000"/>
                </a:solidFill>
                <a:latin typeface="黑体" panose="02010609060101010101" pitchFamily="49" charset="-122"/>
                <a:ea typeface="黑体" panose="02010609060101010101" pitchFamily="49" charset="-122"/>
              </a:rPr>
              <a:t>二、政策规定</a:t>
            </a:r>
            <a:endParaRPr lang="en-US" altLang="zh-CN" sz="2800" b="1">
              <a:latin typeface="Calibri" panose="020F0502020204030204" pitchFamily="34" charset="0"/>
            </a:endParaRPr>
          </a:p>
        </p:txBody>
      </p:sp>
      <p:sp>
        <p:nvSpPr>
          <p:cNvPr id="45060" name="文本框 1"/>
          <p:cNvSpPr/>
          <p:nvPr/>
        </p:nvSpPr>
        <p:spPr>
          <a:xfrm>
            <a:off x="285750" y="895350"/>
            <a:ext cx="8616950" cy="4160838"/>
          </a:xfrm>
          <a:prstGeom prst="rect">
            <a:avLst/>
          </a:prstGeom>
          <a:noFill/>
          <a:ln w="9525">
            <a:noFill/>
          </a:ln>
        </p:spPr>
        <p:txBody>
          <a:bodyPr/>
          <a:p>
            <a:pPr>
              <a:lnSpc>
                <a:spcPts val="4500"/>
              </a:lnSpc>
            </a:pPr>
            <a:endParaRPr lang="en-US" altLang="zh-CN" sz="2000">
              <a:latin typeface="宋体" panose="02010600030101010101" pitchFamily="2" charset="-122"/>
            </a:endParaRPr>
          </a:p>
          <a:p>
            <a:pPr>
              <a:lnSpc>
                <a:spcPts val="4500"/>
              </a:lnSpc>
            </a:pPr>
            <a:r>
              <a:rPr lang="en-US" altLang="zh-CN" sz="2000">
                <a:latin typeface="宋体" panose="02010600030101010101" pitchFamily="2" charset="-122"/>
              </a:rPr>
              <a:t>    </a:t>
            </a:r>
            <a:endParaRPr lang="zh-CN" altLang="en-US" sz="2000">
              <a:latin typeface="Calibri" panose="020F0502020204030204" pitchFamily="34" charset="0"/>
            </a:endParaRPr>
          </a:p>
          <a:p>
            <a:pPr eaLnBrk="1" hangingPunct="1">
              <a:lnSpc>
                <a:spcPct val="150000"/>
              </a:lnSpc>
            </a:pPr>
            <a:endParaRPr lang="zh-CN" altLang="en-US" sz="2000">
              <a:solidFill>
                <a:srgbClr val="000000"/>
              </a:solidFill>
              <a:latin typeface="MS PGothic" panose="020B0600070205080204" pitchFamily="34" charset="-128"/>
              <a:ea typeface="MS PGothic" panose="020B0600070205080204" pitchFamily="34" charset="-128"/>
              <a:sym typeface="MS PGothic" panose="020B0600070205080204" pitchFamily="34" charset="-128"/>
            </a:endParaRPr>
          </a:p>
        </p:txBody>
      </p:sp>
      <p:sp>
        <p:nvSpPr>
          <p:cNvPr id="45061" name="圆角矩形 25"/>
          <p:cNvSpPr/>
          <p:nvPr/>
        </p:nvSpPr>
        <p:spPr>
          <a:xfrm>
            <a:off x="5940425" y="1419225"/>
            <a:ext cx="1728788" cy="720725"/>
          </a:xfrm>
          <a:prstGeom prst="roundRect">
            <a:avLst>
              <a:gd name="adj" fmla="val 16667"/>
            </a:avLst>
          </a:prstGeom>
          <a:noFill/>
          <a:ln w="9525">
            <a:noFill/>
          </a:ln>
        </p:spPr>
        <p:txBody>
          <a:bodyPr>
            <a:spAutoFit/>
          </a:bodyPr>
          <a:p>
            <a:endParaRPr lang="zh-CN" altLang="zh-CN" sz="1800">
              <a:solidFill>
                <a:srgbClr val="000000"/>
              </a:solidFill>
              <a:latin typeface="Calibri" panose="020F0502020204030204" pitchFamily="34" charset="0"/>
              <a:sym typeface="宋体" panose="02010600030101010101" pitchFamily="2" charset="-122"/>
            </a:endParaRPr>
          </a:p>
        </p:txBody>
      </p:sp>
      <p:sp>
        <p:nvSpPr>
          <p:cNvPr id="45062" name="圆角矩形 27"/>
          <p:cNvSpPr/>
          <p:nvPr/>
        </p:nvSpPr>
        <p:spPr>
          <a:xfrm>
            <a:off x="5580063" y="1203325"/>
            <a:ext cx="2089150" cy="936625"/>
          </a:xfrm>
          <a:prstGeom prst="roundRect">
            <a:avLst>
              <a:gd name="adj" fmla="val 16667"/>
            </a:avLst>
          </a:prstGeom>
          <a:noFill/>
          <a:ln w="9525">
            <a:noFill/>
          </a:ln>
        </p:spPr>
        <p:txBody>
          <a:bodyPr>
            <a:spAutoFit/>
          </a:bodyPr>
          <a:p>
            <a:endParaRPr lang="zh-CN" altLang="zh-CN" sz="1800">
              <a:solidFill>
                <a:srgbClr val="000000"/>
              </a:solidFill>
              <a:latin typeface="Calibri" panose="020F0502020204030204" pitchFamily="34" charset="0"/>
              <a:sym typeface="宋体" panose="02010600030101010101" pitchFamily="2" charset="-122"/>
            </a:endParaRPr>
          </a:p>
        </p:txBody>
      </p:sp>
      <p:pic>
        <p:nvPicPr>
          <p:cNvPr id="45063" name="图片 1"/>
          <p:cNvPicPr>
            <a:picLocks noChangeAspect="1"/>
          </p:cNvPicPr>
          <p:nvPr/>
        </p:nvPicPr>
        <p:blipFill>
          <a:blip r:embed="rId1"/>
          <a:stretch>
            <a:fillRect/>
          </a:stretch>
        </p:blipFill>
        <p:spPr>
          <a:xfrm>
            <a:off x="7118350" y="98425"/>
            <a:ext cx="708025" cy="698500"/>
          </a:xfrm>
          <a:prstGeom prst="rect">
            <a:avLst/>
          </a:prstGeom>
          <a:noFill/>
          <a:ln w="9525">
            <a:noFill/>
          </a:ln>
        </p:spPr>
      </p:pic>
      <p:sp>
        <p:nvSpPr>
          <p:cNvPr id="45064" name="矩形 1"/>
          <p:cNvSpPr/>
          <p:nvPr/>
        </p:nvSpPr>
        <p:spPr>
          <a:xfrm>
            <a:off x="0" y="936625"/>
            <a:ext cx="9144000" cy="3962400"/>
          </a:xfrm>
          <a:prstGeom prst="rect">
            <a:avLst/>
          </a:prstGeom>
          <a:noFill/>
          <a:ln w="9525">
            <a:noFill/>
          </a:ln>
        </p:spPr>
        <p:txBody>
          <a:bodyPr>
            <a:spAutoFit/>
          </a:bodyPr>
          <a:p>
            <a:pPr indent="395605" eaLnBrk="1" hangingPunct="1">
              <a:lnSpc>
                <a:spcPct val="200000"/>
              </a:lnSpc>
            </a:pPr>
            <a:r>
              <a:rPr lang="zh-CN" altLang="en-US" sz="1600">
                <a:solidFill>
                  <a:srgbClr val="000000"/>
                </a:solidFill>
                <a:latin typeface="楷体" panose="02010609060101010101" pitchFamily="49" charset="-122"/>
                <a:ea typeface="楷体" panose="02010609060101010101" pitchFamily="49" charset="-122"/>
              </a:rPr>
              <a:t>（一）住院政策。</a:t>
            </a:r>
            <a:r>
              <a:rPr lang="zh-CN" altLang="en-US" sz="1600">
                <a:solidFill>
                  <a:srgbClr val="000000"/>
                </a:solidFill>
                <a:latin typeface="仿宋_GB2312"/>
                <a:ea typeface="PingFang SC" pitchFamily="34" charset="-122"/>
              </a:rPr>
              <a:t>参保人员住院时，使用所在定点医疗机构的特殊药品的，执行现行住院报付政策，药品费用实行单独核算，不计入医疗机构医保总额付费指标；所在定点医疗机构无此类药品的，可凭所在医疗机构责任医师处方到定点零售药店购买，执行现行住院报付政策。</a:t>
            </a:r>
            <a:endParaRPr lang="zh-CN" altLang="en-US" sz="1600">
              <a:solidFill>
                <a:srgbClr val="404040"/>
              </a:solidFill>
              <a:latin typeface="PingFang SC" pitchFamily="34" charset="-122"/>
              <a:ea typeface="PingFang SC" pitchFamily="34" charset="-122"/>
            </a:endParaRPr>
          </a:p>
          <a:p>
            <a:pPr indent="395605" eaLnBrk="1" hangingPunct="1">
              <a:lnSpc>
                <a:spcPct val="200000"/>
              </a:lnSpc>
            </a:pPr>
            <a:r>
              <a:rPr lang="zh-CN" altLang="en-US" sz="1600">
                <a:solidFill>
                  <a:srgbClr val="000000"/>
                </a:solidFill>
                <a:latin typeface="楷体" panose="02010609060101010101" pitchFamily="49" charset="-122"/>
                <a:ea typeface="楷体" panose="02010609060101010101" pitchFamily="49" charset="-122"/>
              </a:rPr>
              <a:t>（二）门诊政策。</a:t>
            </a:r>
            <a:r>
              <a:rPr lang="zh-CN" altLang="en-US" sz="1600">
                <a:solidFill>
                  <a:srgbClr val="000000"/>
                </a:solidFill>
                <a:latin typeface="仿宋_GB2312"/>
                <a:ea typeface="PingFang SC" pitchFamily="34" charset="-122"/>
              </a:rPr>
              <a:t>参保人员在门诊使用或零售药店购买特殊药品的，执行开具处方的责任医师所在的定点医疗机构相应级别的住院报付政策，不设起付线。</a:t>
            </a:r>
            <a:endParaRPr lang="en-US" altLang="zh-CN" sz="1600">
              <a:solidFill>
                <a:srgbClr val="000000"/>
              </a:solidFill>
              <a:latin typeface="仿宋_GB2312"/>
              <a:ea typeface="PingFang SC" pitchFamily="34" charset="-122"/>
            </a:endParaRPr>
          </a:p>
          <a:p>
            <a:pPr indent="395605" eaLnBrk="1" hangingPunct="1">
              <a:lnSpc>
                <a:spcPct val="200000"/>
              </a:lnSpc>
            </a:pPr>
            <a:r>
              <a:rPr lang="zh-CN" altLang="en-US" sz="1600">
                <a:solidFill>
                  <a:srgbClr val="000000"/>
                </a:solidFill>
                <a:latin typeface="仿宋_GB2312"/>
                <a:ea typeface="PingFang SC" pitchFamily="34" charset="-122"/>
              </a:rPr>
              <a:t>（三）报付比例。全省职工使用特殊药品的，直接纳入医保按现行的乙类药品政策报付。城乡居民使用特殊药品的，由个人先行自付一定比例后，再纳入医保按乙类药品政策报付。个人先行自付部分不计入城乡居民基本医保和大病保险报付范围。</a:t>
            </a:r>
            <a:endParaRPr lang="zh-CN" altLang="en-US" sz="1600">
              <a:solidFill>
                <a:srgbClr val="000000"/>
              </a:solidFill>
              <a:latin typeface="仿宋_GB2312"/>
              <a:ea typeface="PingFang SC" pitchFamily="34" charset="-122"/>
            </a:endParaRPr>
          </a:p>
        </p:txBody>
      </p:sp>
    </p:spTree>
  </p:cSld>
  <p:clrMapOvr>
    <a:masterClrMapping/>
  </p:clrMapOvr>
  <p:transition>
    <p:wedg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6081" name="直接连接符 44"/>
          <p:cNvSpPr/>
          <p:nvPr/>
        </p:nvSpPr>
        <p:spPr>
          <a:xfrm flipH="1">
            <a:off x="0" y="0"/>
            <a:ext cx="0" cy="0"/>
          </a:xfrm>
          <a:prstGeom prst="line">
            <a:avLst/>
          </a:prstGeom>
          <a:ln w="25400">
            <a:noFill/>
          </a:ln>
        </p:spPr>
      </p:sp>
      <p:sp>
        <p:nvSpPr>
          <p:cNvPr id="46082" name="直接连接符 60"/>
          <p:cNvSpPr/>
          <p:nvPr/>
        </p:nvSpPr>
        <p:spPr>
          <a:xfrm>
            <a:off x="0" y="0"/>
            <a:ext cx="0" cy="0"/>
          </a:xfrm>
          <a:prstGeom prst="line">
            <a:avLst/>
          </a:prstGeom>
          <a:ln w="25400">
            <a:noFill/>
          </a:ln>
        </p:spPr>
      </p:sp>
      <p:sp>
        <p:nvSpPr>
          <p:cNvPr id="46083" name="矩形 9"/>
          <p:cNvSpPr/>
          <p:nvPr/>
        </p:nvSpPr>
        <p:spPr>
          <a:xfrm>
            <a:off x="171450" y="-247650"/>
            <a:ext cx="8972550" cy="879475"/>
          </a:xfrm>
          <a:custGeom>
            <a:avLst/>
            <a:gdLst>
              <a:gd name="txL" fmla="*/ 0 w 5306049"/>
              <a:gd name="txT" fmla="*/ 0 h 999169"/>
              <a:gd name="txR" fmla="*/ 5306049 w 5306049"/>
              <a:gd name="txB" fmla="*/ 999169 h 999169"/>
            </a:gdLst>
            <a:ahLst/>
            <a:cxnLst>
              <a:cxn ang="0">
                <a:pos x="0" y="0"/>
              </a:cxn>
              <a:cxn ang="0">
                <a:pos x="96389749" y="0"/>
              </a:cxn>
              <a:cxn ang="0">
                <a:pos x="96389749" y="1492"/>
              </a:cxn>
              <a:cxn ang="0">
                <a:pos x="0" y="1492"/>
              </a:cxn>
              <a:cxn ang="0">
                <a:pos x="0" y="0"/>
              </a:cxn>
            </a:cxnLst>
            <a:rect l="txL" t="txT" r="txR" b="txB"/>
            <a:pathLst>
              <a:path w="5306049" h="999169">
                <a:moveTo>
                  <a:pt x="0" y="0"/>
                </a:moveTo>
                <a:lnTo>
                  <a:pt x="5306049" y="0"/>
                </a:lnTo>
                <a:lnTo>
                  <a:pt x="5306049" y="999169"/>
                </a:lnTo>
                <a:lnTo>
                  <a:pt x="0" y="999169"/>
                </a:lnTo>
                <a:cubicBezTo>
                  <a:pt x="130629" y="535484"/>
                  <a:pt x="141515" y="496342"/>
                  <a:pt x="0" y="0"/>
                </a:cubicBezTo>
                <a:close/>
              </a:path>
            </a:pathLst>
          </a:custGeom>
          <a:solidFill>
            <a:srgbClr val="B9E1F5"/>
          </a:solidFill>
          <a:ln w="9525">
            <a:noFill/>
          </a:ln>
        </p:spPr>
        <p:txBody>
          <a:bodyPr lIns="81633" tIns="40817" rIns="81633" bIns="40817" anchor="ctr" anchorCtr="0"/>
          <a:p>
            <a:pPr>
              <a:lnSpc>
                <a:spcPts val="3500"/>
              </a:lnSpc>
            </a:pPr>
            <a:r>
              <a:rPr lang="zh-CN" altLang="en-US" sz="2800" b="1">
                <a:latin typeface="Calibri" panose="020F0502020204030204" pitchFamily="34" charset="0"/>
              </a:rPr>
              <a:t>  </a:t>
            </a:r>
            <a:endParaRPr lang="en-US" altLang="zh-CN" sz="2800" b="1">
              <a:latin typeface="Calibri" panose="020F0502020204030204" pitchFamily="34" charset="0"/>
            </a:endParaRPr>
          </a:p>
        </p:txBody>
      </p:sp>
      <p:sp>
        <p:nvSpPr>
          <p:cNvPr id="46084" name="文本框 1"/>
          <p:cNvSpPr/>
          <p:nvPr/>
        </p:nvSpPr>
        <p:spPr>
          <a:xfrm>
            <a:off x="285750" y="895350"/>
            <a:ext cx="8616950" cy="4160838"/>
          </a:xfrm>
          <a:prstGeom prst="rect">
            <a:avLst/>
          </a:prstGeom>
          <a:noFill/>
          <a:ln w="9525">
            <a:noFill/>
          </a:ln>
        </p:spPr>
        <p:txBody>
          <a:bodyPr/>
          <a:p>
            <a:pPr>
              <a:lnSpc>
                <a:spcPts val="4500"/>
              </a:lnSpc>
            </a:pPr>
            <a:endParaRPr lang="en-US" altLang="zh-CN" sz="2000">
              <a:latin typeface="宋体" panose="02010600030101010101" pitchFamily="2" charset="-122"/>
            </a:endParaRPr>
          </a:p>
          <a:p>
            <a:pPr>
              <a:lnSpc>
                <a:spcPts val="4500"/>
              </a:lnSpc>
            </a:pPr>
            <a:r>
              <a:rPr lang="en-US" altLang="zh-CN" sz="2000">
                <a:latin typeface="宋体" panose="02010600030101010101" pitchFamily="2" charset="-122"/>
              </a:rPr>
              <a:t>    </a:t>
            </a:r>
            <a:endParaRPr lang="zh-CN" altLang="en-US" sz="2000">
              <a:latin typeface="宋体" panose="02010600030101010101" pitchFamily="2" charset="-122"/>
            </a:endParaRPr>
          </a:p>
          <a:p>
            <a:pPr algn="just">
              <a:lnSpc>
                <a:spcPts val="4500"/>
              </a:lnSpc>
            </a:pPr>
            <a:endParaRPr lang="zh-CN" altLang="en-US" sz="2000">
              <a:latin typeface="宋体" panose="02010600030101010101" pitchFamily="2" charset="-122"/>
            </a:endParaRPr>
          </a:p>
          <a:p>
            <a:pPr algn="just" eaLnBrk="1" hangingPunct="1">
              <a:lnSpc>
                <a:spcPts val="4500"/>
              </a:lnSpc>
            </a:pPr>
            <a:endParaRPr lang="zh-CN" altLang="en-US" sz="2000">
              <a:latin typeface="Calibri" panose="020F0502020204030204" pitchFamily="34" charset="0"/>
            </a:endParaRPr>
          </a:p>
          <a:p>
            <a:pPr eaLnBrk="1" hangingPunct="1">
              <a:lnSpc>
                <a:spcPct val="150000"/>
              </a:lnSpc>
            </a:pPr>
            <a:endParaRPr lang="zh-CN" altLang="en-US" sz="2000">
              <a:solidFill>
                <a:srgbClr val="000000"/>
              </a:solidFill>
              <a:latin typeface="MS PGothic" panose="020B0600070205080204" pitchFamily="34" charset="-128"/>
              <a:ea typeface="MS PGothic" panose="020B0600070205080204" pitchFamily="34" charset="-128"/>
              <a:sym typeface="MS PGothic" panose="020B0600070205080204" pitchFamily="34" charset="-128"/>
            </a:endParaRPr>
          </a:p>
        </p:txBody>
      </p:sp>
      <p:sp>
        <p:nvSpPr>
          <p:cNvPr id="46085" name="圆角矩形 25"/>
          <p:cNvSpPr/>
          <p:nvPr/>
        </p:nvSpPr>
        <p:spPr>
          <a:xfrm>
            <a:off x="5940425" y="1419225"/>
            <a:ext cx="1728788" cy="720725"/>
          </a:xfrm>
          <a:prstGeom prst="roundRect">
            <a:avLst>
              <a:gd name="adj" fmla="val 16667"/>
            </a:avLst>
          </a:prstGeom>
          <a:noFill/>
          <a:ln w="9525">
            <a:noFill/>
          </a:ln>
        </p:spPr>
        <p:txBody>
          <a:bodyPr>
            <a:spAutoFit/>
          </a:bodyPr>
          <a:p>
            <a:endParaRPr lang="zh-CN" altLang="zh-CN" sz="1800">
              <a:solidFill>
                <a:srgbClr val="000000"/>
              </a:solidFill>
              <a:latin typeface="Calibri" panose="020F0502020204030204" pitchFamily="34" charset="0"/>
              <a:sym typeface="宋体" panose="02010600030101010101" pitchFamily="2" charset="-122"/>
            </a:endParaRPr>
          </a:p>
        </p:txBody>
      </p:sp>
      <p:sp>
        <p:nvSpPr>
          <p:cNvPr id="46086" name="圆角矩形 27"/>
          <p:cNvSpPr/>
          <p:nvPr/>
        </p:nvSpPr>
        <p:spPr>
          <a:xfrm>
            <a:off x="5580063" y="1203325"/>
            <a:ext cx="2089150" cy="936625"/>
          </a:xfrm>
          <a:prstGeom prst="roundRect">
            <a:avLst>
              <a:gd name="adj" fmla="val 16667"/>
            </a:avLst>
          </a:prstGeom>
          <a:noFill/>
          <a:ln w="9525">
            <a:noFill/>
          </a:ln>
        </p:spPr>
        <p:txBody>
          <a:bodyPr>
            <a:spAutoFit/>
          </a:bodyPr>
          <a:p>
            <a:endParaRPr lang="zh-CN" altLang="zh-CN" sz="1800">
              <a:solidFill>
                <a:srgbClr val="000000"/>
              </a:solidFill>
              <a:latin typeface="Calibri" panose="020F0502020204030204" pitchFamily="34" charset="0"/>
              <a:sym typeface="宋体" panose="02010600030101010101" pitchFamily="2" charset="-122"/>
            </a:endParaRPr>
          </a:p>
        </p:txBody>
      </p:sp>
      <p:pic>
        <p:nvPicPr>
          <p:cNvPr id="46087" name="图片 1"/>
          <p:cNvPicPr>
            <a:picLocks noChangeAspect="1"/>
          </p:cNvPicPr>
          <p:nvPr/>
        </p:nvPicPr>
        <p:blipFill>
          <a:blip r:embed="rId1"/>
          <a:stretch>
            <a:fillRect/>
          </a:stretch>
        </p:blipFill>
        <p:spPr>
          <a:xfrm>
            <a:off x="7118350" y="98425"/>
            <a:ext cx="708025" cy="698500"/>
          </a:xfrm>
          <a:prstGeom prst="rect">
            <a:avLst/>
          </a:prstGeom>
          <a:noFill/>
          <a:ln w="9525">
            <a:noFill/>
          </a:ln>
        </p:spPr>
      </p:pic>
      <p:sp>
        <p:nvSpPr>
          <p:cNvPr id="46088" name="矩形 1"/>
          <p:cNvSpPr/>
          <p:nvPr/>
        </p:nvSpPr>
        <p:spPr>
          <a:xfrm>
            <a:off x="0" y="322263"/>
            <a:ext cx="9144000" cy="4953000"/>
          </a:xfrm>
          <a:prstGeom prst="rect">
            <a:avLst/>
          </a:prstGeom>
          <a:noFill/>
          <a:ln w="9525">
            <a:noFill/>
          </a:ln>
        </p:spPr>
        <p:txBody>
          <a:bodyPr>
            <a:spAutoFit/>
          </a:bodyPr>
          <a:p>
            <a:pPr indent="395605" eaLnBrk="1" hangingPunct="1">
              <a:lnSpc>
                <a:spcPct val="200000"/>
              </a:lnSpc>
            </a:pPr>
            <a:r>
              <a:rPr lang="zh-CN" altLang="en-US" sz="1600">
                <a:solidFill>
                  <a:srgbClr val="000000"/>
                </a:solidFill>
                <a:latin typeface="仿宋_GB2312"/>
                <a:ea typeface="PingFang SC" pitchFamily="34" charset="-122"/>
              </a:rPr>
              <a:t>城乡居民个人先行自付比例为：</a:t>
            </a:r>
            <a:r>
              <a:rPr lang="zh-CN" altLang="en-US" sz="1600" b="1">
                <a:solidFill>
                  <a:srgbClr val="000000"/>
                </a:solidFill>
                <a:latin typeface="仿宋_GB2312"/>
                <a:ea typeface="PingFang SC" pitchFamily="34" charset="-122"/>
              </a:rPr>
              <a:t>使用注射剂的，</a:t>
            </a:r>
            <a:r>
              <a:rPr lang="zh-CN" altLang="en-US" sz="1600">
                <a:solidFill>
                  <a:srgbClr val="000000"/>
                </a:solidFill>
                <a:latin typeface="仿宋_GB2312"/>
                <a:ea typeface="PingFang SC" pitchFamily="34" charset="-122"/>
              </a:rPr>
              <a:t>按单价</a:t>
            </a:r>
            <a:r>
              <a:rPr lang="en-US" altLang="zh-CN" sz="1600">
                <a:solidFill>
                  <a:srgbClr val="000000"/>
                </a:solidFill>
                <a:latin typeface="仿宋_GB2312"/>
                <a:ea typeface="PingFang SC" pitchFamily="34" charset="-122"/>
              </a:rPr>
              <a:t>1000</a:t>
            </a:r>
            <a:r>
              <a:rPr lang="zh-CN" altLang="en-US" sz="1600">
                <a:solidFill>
                  <a:srgbClr val="000000"/>
                </a:solidFill>
                <a:latin typeface="仿宋_GB2312"/>
                <a:ea typeface="PingFang SC" pitchFamily="34" charset="-122"/>
              </a:rPr>
              <a:t>元（含）以下、</a:t>
            </a:r>
            <a:r>
              <a:rPr lang="en-US" altLang="zh-CN" sz="1600">
                <a:solidFill>
                  <a:srgbClr val="000000"/>
                </a:solidFill>
                <a:latin typeface="宋体" panose="02010600030101010101" pitchFamily="2" charset="-122"/>
              </a:rPr>
              <a:t>1000</a:t>
            </a:r>
            <a:r>
              <a:rPr lang="en-US" altLang="zh-CN" sz="1600">
                <a:solidFill>
                  <a:srgbClr val="000000"/>
                </a:solidFill>
                <a:latin typeface="仿宋_GB2312"/>
                <a:ea typeface="PingFang SC" pitchFamily="34" charset="-122"/>
              </a:rPr>
              <a:t>—</a:t>
            </a:r>
            <a:r>
              <a:rPr lang="en-US" altLang="zh-CN" sz="1600">
                <a:solidFill>
                  <a:srgbClr val="000000"/>
                </a:solidFill>
                <a:latin typeface="宋体" panose="02010600030101010101" pitchFamily="2" charset="-122"/>
              </a:rPr>
              <a:t>5000</a:t>
            </a:r>
            <a:r>
              <a:rPr lang="zh-CN" altLang="en-US" sz="1600">
                <a:solidFill>
                  <a:srgbClr val="000000"/>
                </a:solidFill>
                <a:latin typeface="仿宋_GB2312"/>
                <a:ea typeface="PingFang SC" pitchFamily="34" charset="-122"/>
              </a:rPr>
              <a:t>元、</a:t>
            </a:r>
            <a:r>
              <a:rPr lang="en-US" altLang="zh-CN" sz="1600">
                <a:solidFill>
                  <a:srgbClr val="000000"/>
                </a:solidFill>
                <a:latin typeface="宋体" panose="02010600030101010101" pitchFamily="2" charset="-122"/>
              </a:rPr>
              <a:t>5000</a:t>
            </a:r>
            <a:r>
              <a:rPr lang="zh-CN" altLang="en-US" sz="1600">
                <a:solidFill>
                  <a:srgbClr val="000000"/>
                </a:solidFill>
                <a:latin typeface="仿宋_GB2312"/>
                <a:ea typeface="PingFang SC" pitchFamily="34" charset="-122"/>
              </a:rPr>
              <a:t>元（含）以上分段，分别按</a:t>
            </a:r>
            <a:r>
              <a:rPr lang="en-US" altLang="zh-CN" sz="1600">
                <a:solidFill>
                  <a:srgbClr val="000000"/>
                </a:solidFill>
                <a:latin typeface="宋体" panose="02010600030101010101" pitchFamily="2" charset="-122"/>
              </a:rPr>
              <a:t>10%</a:t>
            </a:r>
            <a:r>
              <a:rPr lang="zh-CN" altLang="en-US" sz="1600">
                <a:solidFill>
                  <a:srgbClr val="000000"/>
                </a:solidFill>
                <a:latin typeface="仿宋_GB2312"/>
                <a:ea typeface="PingFang SC" pitchFamily="34" charset="-122"/>
              </a:rPr>
              <a:t>、</a:t>
            </a:r>
            <a:r>
              <a:rPr lang="en-US" altLang="zh-CN" sz="1600">
                <a:solidFill>
                  <a:srgbClr val="000000"/>
                </a:solidFill>
                <a:latin typeface="宋体" panose="02010600030101010101" pitchFamily="2" charset="-122"/>
              </a:rPr>
              <a:t>20%</a:t>
            </a:r>
            <a:r>
              <a:rPr lang="zh-CN" altLang="en-US" sz="1600">
                <a:solidFill>
                  <a:srgbClr val="000000"/>
                </a:solidFill>
                <a:latin typeface="仿宋_GB2312"/>
                <a:ea typeface="PingFang SC" pitchFamily="34" charset="-122"/>
              </a:rPr>
              <a:t>、</a:t>
            </a:r>
            <a:r>
              <a:rPr lang="en-US" altLang="zh-CN" sz="1600">
                <a:solidFill>
                  <a:srgbClr val="000000"/>
                </a:solidFill>
                <a:latin typeface="宋体" panose="02010600030101010101" pitchFamily="2" charset="-122"/>
              </a:rPr>
              <a:t>30%</a:t>
            </a:r>
            <a:r>
              <a:rPr lang="zh-CN" altLang="en-US" sz="1600">
                <a:solidFill>
                  <a:srgbClr val="000000"/>
                </a:solidFill>
                <a:latin typeface="仿宋_GB2312"/>
                <a:ea typeface="PingFang SC" pitchFamily="34" charset="-122"/>
              </a:rPr>
              <a:t>个人先行自付。</a:t>
            </a:r>
            <a:r>
              <a:rPr lang="zh-CN" altLang="en-US" sz="1600" b="1">
                <a:solidFill>
                  <a:srgbClr val="000000"/>
                </a:solidFill>
                <a:latin typeface="仿宋_GB2312"/>
                <a:ea typeface="PingFang SC" pitchFamily="34" charset="-122"/>
              </a:rPr>
              <a:t>使用其他药品的，</a:t>
            </a:r>
            <a:r>
              <a:rPr lang="zh-CN" altLang="en-US" sz="1600">
                <a:solidFill>
                  <a:srgbClr val="000000"/>
                </a:solidFill>
                <a:latin typeface="仿宋_GB2312"/>
                <a:ea typeface="PingFang SC" pitchFamily="34" charset="-122"/>
              </a:rPr>
              <a:t>单价</a:t>
            </a:r>
            <a:r>
              <a:rPr lang="en-US" altLang="zh-CN" sz="1600">
                <a:solidFill>
                  <a:srgbClr val="000000"/>
                </a:solidFill>
                <a:latin typeface="仿宋_GB2312"/>
                <a:ea typeface="PingFang SC" pitchFamily="34" charset="-122"/>
              </a:rPr>
              <a:t>50</a:t>
            </a:r>
            <a:r>
              <a:rPr lang="zh-CN" altLang="en-US" sz="1600">
                <a:solidFill>
                  <a:srgbClr val="000000"/>
                </a:solidFill>
                <a:latin typeface="仿宋_GB2312"/>
                <a:ea typeface="PingFang SC" pitchFamily="34" charset="-122"/>
              </a:rPr>
              <a:t>元（含）以下的，直接纳入医保按乙类药品政策报付；单价</a:t>
            </a:r>
            <a:r>
              <a:rPr lang="en-US" altLang="zh-CN" sz="1600">
                <a:solidFill>
                  <a:srgbClr val="000000"/>
                </a:solidFill>
                <a:latin typeface="宋体" panose="02010600030101010101" pitchFamily="2" charset="-122"/>
              </a:rPr>
              <a:t>50</a:t>
            </a:r>
            <a:r>
              <a:rPr lang="zh-CN" altLang="en-US" sz="1600">
                <a:solidFill>
                  <a:srgbClr val="000000"/>
                </a:solidFill>
                <a:latin typeface="仿宋_GB2312"/>
                <a:ea typeface="PingFang SC" pitchFamily="34" charset="-122"/>
              </a:rPr>
              <a:t>元</a:t>
            </a:r>
            <a:r>
              <a:rPr lang="en-US" altLang="zh-CN" sz="1600">
                <a:solidFill>
                  <a:srgbClr val="000000"/>
                </a:solidFill>
                <a:latin typeface="仿宋_GB2312"/>
                <a:ea typeface="PingFang SC" pitchFamily="34" charset="-122"/>
              </a:rPr>
              <a:t>—</a:t>
            </a:r>
            <a:r>
              <a:rPr lang="en-US" altLang="zh-CN" sz="1600">
                <a:solidFill>
                  <a:srgbClr val="000000"/>
                </a:solidFill>
                <a:latin typeface="宋体" panose="02010600030101010101" pitchFamily="2" charset="-122"/>
              </a:rPr>
              <a:t>100</a:t>
            </a:r>
            <a:r>
              <a:rPr lang="zh-CN" altLang="en-US" sz="1600">
                <a:solidFill>
                  <a:srgbClr val="000000"/>
                </a:solidFill>
                <a:latin typeface="仿宋_GB2312"/>
                <a:ea typeface="PingFang SC" pitchFamily="34" charset="-122"/>
              </a:rPr>
              <a:t>元（含）、</a:t>
            </a:r>
            <a:r>
              <a:rPr lang="en-US" altLang="zh-CN" sz="1600">
                <a:solidFill>
                  <a:srgbClr val="000000"/>
                </a:solidFill>
                <a:latin typeface="宋体" panose="02010600030101010101" pitchFamily="2" charset="-122"/>
              </a:rPr>
              <a:t>100</a:t>
            </a:r>
            <a:r>
              <a:rPr lang="zh-CN" altLang="en-US" sz="1600">
                <a:solidFill>
                  <a:srgbClr val="000000"/>
                </a:solidFill>
                <a:latin typeface="仿宋_GB2312"/>
                <a:ea typeface="PingFang SC" pitchFamily="34" charset="-122"/>
              </a:rPr>
              <a:t>元</a:t>
            </a:r>
            <a:r>
              <a:rPr lang="en-US" altLang="zh-CN" sz="1600">
                <a:solidFill>
                  <a:srgbClr val="000000"/>
                </a:solidFill>
                <a:latin typeface="仿宋_GB2312"/>
                <a:ea typeface="PingFang SC" pitchFamily="34" charset="-122"/>
              </a:rPr>
              <a:t>—</a:t>
            </a:r>
            <a:r>
              <a:rPr lang="en-US" altLang="zh-CN" sz="1600">
                <a:solidFill>
                  <a:srgbClr val="000000"/>
                </a:solidFill>
                <a:latin typeface="宋体" panose="02010600030101010101" pitchFamily="2" charset="-122"/>
              </a:rPr>
              <a:t>500</a:t>
            </a:r>
            <a:r>
              <a:rPr lang="zh-CN" altLang="en-US" sz="1600">
                <a:solidFill>
                  <a:srgbClr val="000000"/>
                </a:solidFill>
                <a:latin typeface="仿宋_GB2312"/>
                <a:ea typeface="PingFang SC" pitchFamily="34" charset="-122"/>
              </a:rPr>
              <a:t>元、</a:t>
            </a:r>
            <a:r>
              <a:rPr lang="en-US" altLang="zh-CN" sz="1600">
                <a:solidFill>
                  <a:srgbClr val="000000"/>
                </a:solidFill>
                <a:latin typeface="宋体" panose="02010600030101010101" pitchFamily="2" charset="-122"/>
              </a:rPr>
              <a:t>500</a:t>
            </a:r>
            <a:r>
              <a:rPr lang="zh-CN" altLang="en-US" sz="1600">
                <a:solidFill>
                  <a:srgbClr val="000000"/>
                </a:solidFill>
                <a:latin typeface="仿宋_GB2312"/>
                <a:ea typeface="PingFang SC" pitchFamily="34" charset="-122"/>
              </a:rPr>
              <a:t>元（含）以上分段，分别按</a:t>
            </a:r>
            <a:r>
              <a:rPr lang="en-US" altLang="zh-CN" sz="1600">
                <a:solidFill>
                  <a:srgbClr val="000000"/>
                </a:solidFill>
                <a:latin typeface="宋体" panose="02010600030101010101" pitchFamily="2" charset="-122"/>
              </a:rPr>
              <a:t>10%</a:t>
            </a:r>
            <a:r>
              <a:rPr lang="zh-CN" altLang="en-US" sz="1600">
                <a:solidFill>
                  <a:srgbClr val="000000"/>
                </a:solidFill>
                <a:latin typeface="仿宋_GB2312"/>
                <a:ea typeface="PingFang SC" pitchFamily="34" charset="-122"/>
              </a:rPr>
              <a:t>、</a:t>
            </a:r>
            <a:r>
              <a:rPr lang="en-US" altLang="zh-CN" sz="1600">
                <a:solidFill>
                  <a:srgbClr val="000000"/>
                </a:solidFill>
                <a:latin typeface="宋体" panose="02010600030101010101" pitchFamily="2" charset="-122"/>
              </a:rPr>
              <a:t>20%</a:t>
            </a:r>
            <a:r>
              <a:rPr lang="zh-CN" altLang="en-US" sz="1600">
                <a:solidFill>
                  <a:srgbClr val="000000"/>
                </a:solidFill>
                <a:latin typeface="仿宋_GB2312"/>
                <a:ea typeface="PingFang SC" pitchFamily="34" charset="-122"/>
              </a:rPr>
              <a:t>、</a:t>
            </a:r>
            <a:r>
              <a:rPr lang="en-US" altLang="zh-CN" sz="1600">
                <a:solidFill>
                  <a:srgbClr val="000000"/>
                </a:solidFill>
                <a:latin typeface="宋体" panose="02010600030101010101" pitchFamily="2" charset="-122"/>
              </a:rPr>
              <a:t>30%</a:t>
            </a:r>
            <a:r>
              <a:rPr lang="zh-CN" altLang="en-US" sz="1600">
                <a:solidFill>
                  <a:srgbClr val="000000"/>
                </a:solidFill>
                <a:latin typeface="仿宋_GB2312"/>
                <a:ea typeface="PingFang SC" pitchFamily="34" charset="-122"/>
              </a:rPr>
              <a:t>个人先行自付。</a:t>
            </a:r>
            <a:endParaRPr lang="zh-CN" altLang="en-US" sz="1600">
              <a:solidFill>
                <a:srgbClr val="404040"/>
              </a:solidFill>
              <a:latin typeface="PingFang SC" pitchFamily="34" charset="-122"/>
              <a:ea typeface="PingFang SC" pitchFamily="34" charset="-122"/>
            </a:endParaRPr>
          </a:p>
          <a:p>
            <a:pPr indent="395605" eaLnBrk="1" hangingPunct="1">
              <a:lnSpc>
                <a:spcPct val="200000"/>
              </a:lnSpc>
            </a:pPr>
            <a:r>
              <a:rPr lang="zh-CN" altLang="en-US" sz="1600">
                <a:solidFill>
                  <a:srgbClr val="000000"/>
                </a:solidFill>
                <a:latin typeface="楷体" panose="02010609060101010101" pitchFamily="49" charset="-122"/>
                <a:ea typeface="楷体" panose="02010609060101010101" pitchFamily="49" charset="-122"/>
              </a:rPr>
              <a:t>（四）医保支付标准。</a:t>
            </a:r>
            <a:r>
              <a:rPr lang="zh-CN" altLang="en-US" sz="1600">
                <a:solidFill>
                  <a:srgbClr val="000000"/>
                </a:solidFill>
                <a:latin typeface="仿宋_GB2312"/>
                <a:ea typeface="PingFang SC" pitchFamily="34" charset="-122"/>
              </a:rPr>
              <a:t>特殊药品的医保支付标准包括基金支付和个人承担部分。对于纳入特殊药品管理的国家谈判药品，执行谈判医保支付标准；未确定医保支付标准的其他药品，执行国家和我省集中招标采购、挂网采购价格。</a:t>
            </a:r>
            <a:endParaRPr lang="zh-CN" altLang="en-US" sz="1600">
              <a:solidFill>
                <a:srgbClr val="404040"/>
              </a:solidFill>
              <a:latin typeface="PingFang SC" pitchFamily="34" charset="-122"/>
              <a:ea typeface="PingFang SC" pitchFamily="34" charset="-122"/>
            </a:endParaRPr>
          </a:p>
          <a:p>
            <a:pPr indent="395605" eaLnBrk="1" hangingPunct="1">
              <a:lnSpc>
                <a:spcPct val="200000"/>
              </a:lnSpc>
            </a:pPr>
            <a:r>
              <a:rPr lang="zh-CN" altLang="en-US" sz="1600">
                <a:solidFill>
                  <a:srgbClr val="000000"/>
                </a:solidFill>
                <a:latin typeface="楷体" panose="02010609060101010101" pitchFamily="49" charset="-122"/>
                <a:ea typeface="楷体" panose="02010609060101010101" pitchFamily="49" charset="-122"/>
              </a:rPr>
              <a:t>（五）其他政策规定。</a:t>
            </a:r>
            <a:r>
              <a:rPr lang="zh-CN" altLang="en-US" sz="1600">
                <a:solidFill>
                  <a:srgbClr val="000000"/>
                </a:solidFill>
                <a:latin typeface="仿宋_GB2312"/>
                <a:ea typeface="PingFang SC" pitchFamily="34" charset="-122"/>
              </a:rPr>
              <a:t>门诊特殊病慢性病用药与特殊药品政策有交叉时，执行特殊药品政策。特殊药品门诊与住院政策不得同时享受。异地就医参保人员使用特殊药品直接结算的，执行就医地目录、参保地报付政策；现金垫付的，执行参保地政策。</a:t>
            </a:r>
            <a:endParaRPr lang="zh-CN" altLang="en-US" sz="1600">
              <a:solidFill>
                <a:srgbClr val="404040"/>
              </a:solidFill>
              <a:latin typeface="PingFang SC" pitchFamily="34" charset="-122"/>
              <a:ea typeface="PingFang SC" pitchFamily="34" charset="-122"/>
            </a:endParaRPr>
          </a:p>
        </p:txBody>
      </p:sp>
    </p:spTree>
  </p:cSld>
  <p:clrMapOvr>
    <a:masterClrMapping/>
  </p:clrMapOvr>
  <p:transition>
    <p:wedg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7409" name="直接连接符 44"/>
          <p:cNvSpPr/>
          <p:nvPr/>
        </p:nvSpPr>
        <p:spPr>
          <a:xfrm flipH="1">
            <a:off x="0" y="0"/>
            <a:ext cx="0" cy="0"/>
          </a:xfrm>
          <a:prstGeom prst="line">
            <a:avLst/>
          </a:prstGeom>
          <a:ln w="25400">
            <a:noFill/>
          </a:ln>
        </p:spPr>
      </p:sp>
      <p:sp>
        <p:nvSpPr>
          <p:cNvPr id="17410" name="直接连接符 60"/>
          <p:cNvSpPr/>
          <p:nvPr/>
        </p:nvSpPr>
        <p:spPr>
          <a:xfrm>
            <a:off x="0" y="0"/>
            <a:ext cx="0" cy="0"/>
          </a:xfrm>
          <a:prstGeom prst="line">
            <a:avLst/>
          </a:prstGeom>
          <a:ln w="25400">
            <a:noFill/>
          </a:ln>
        </p:spPr>
      </p:sp>
      <p:sp>
        <p:nvSpPr>
          <p:cNvPr id="17411" name="矩形 9"/>
          <p:cNvSpPr/>
          <p:nvPr/>
        </p:nvSpPr>
        <p:spPr>
          <a:xfrm>
            <a:off x="103188" y="139700"/>
            <a:ext cx="7891462" cy="615950"/>
          </a:xfrm>
          <a:custGeom>
            <a:avLst/>
            <a:gdLst>
              <a:gd name="txL" fmla="*/ 0 w 5306049"/>
              <a:gd name="txT" fmla="*/ 0 h 999169"/>
              <a:gd name="txR" fmla="*/ 5306049 w 5306049"/>
              <a:gd name="txB" fmla="*/ 999169 h 999169"/>
            </a:gdLst>
            <a:ahLst/>
            <a:cxnLst>
              <a:cxn ang="0">
                <a:pos x="0" y="0"/>
              </a:cxn>
              <a:cxn ang="0">
                <a:pos x="84777095" y="0"/>
              </a:cxn>
              <a:cxn ang="0">
                <a:pos x="84777095" y="1045"/>
              </a:cxn>
              <a:cxn ang="0">
                <a:pos x="0" y="1045"/>
              </a:cxn>
              <a:cxn ang="0">
                <a:pos x="0" y="0"/>
              </a:cxn>
            </a:cxnLst>
            <a:rect l="txL" t="txT" r="txR" b="txB"/>
            <a:pathLst>
              <a:path w="5306049" h="999169">
                <a:moveTo>
                  <a:pt x="0" y="0"/>
                </a:moveTo>
                <a:lnTo>
                  <a:pt x="5306049" y="0"/>
                </a:lnTo>
                <a:lnTo>
                  <a:pt x="5306049" y="999169"/>
                </a:lnTo>
                <a:lnTo>
                  <a:pt x="0" y="999169"/>
                </a:lnTo>
                <a:cubicBezTo>
                  <a:pt x="130629" y="535484"/>
                  <a:pt x="141515" y="496342"/>
                  <a:pt x="0" y="0"/>
                </a:cubicBezTo>
                <a:close/>
              </a:path>
            </a:pathLst>
          </a:custGeom>
          <a:solidFill>
            <a:srgbClr val="B9E1F5"/>
          </a:solidFill>
          <a:ln w="9525">
            <a:noFill/>
          </a:ln>
        </p:spPr>
        <p:txBody>
          <a:bodyPr lIns="81633" tIns="40817" rIns="81633" bIns="40817" anchor="ctr" anchorCtr="0"/>
          <a:p>
            <a:r>
              <a:rPr lang="zh-CN" altLang="en-US" sz="2800" b="1">
                <a:solidFill>
                  <a:srgbClr val="000000"/>
                </a:solidFill>
                <a:latin typeface="华文隶书" charset="-122"/>
                <a:ea typeface="华文隶书" charset="-122"/>
                <a:sym typeface="华文隶书" charset="-122"/>
              </a:rPr>
              <a:t> </a:t>
            </a:r>
            <a:endParaRPr lang="en-US" altLang="zh-CN" sz="2800" b="1">
              <a:solidFill>
                <a:srgbClr val="000000"/>
              </a:solidFill>
              <a:latin typeface="华文隶书" charset="-122"/>
              <a:ea typeface="华文隶书" charset="-122"/>
              <a:sym typeface="华文隶书" charset="-122"/>
            </a:endParaRPr>
          </a:p>
          <a:p>
            <a:r>
              <a:rPr lang="zh-CN" altLang="en-US" sz="2800" b="1">
                <a:latin typeface="Calibri" panose="020F0502020204030204" pitchFamily="34" charset="0"/>
              </a:rPr>
              <a:t>    一、出台的背景</a:t>
            </a:r>
            <a:endParaRPr lang="zh-CN" altLang="en-US" sz="2800" b="1">
              <a:latin typeface="Calibri" panose="020F0502020204030204" pitchFamily="34" charset="0"/>
            </a:endParaRPr>
          </a:p>
          <a:p>
            <a:endParaRPr lang="en-US" altLang="zh-CN" sz="2800" b="1">
              <a:solidFill>
                <a:srgbClr val="000000"/>
              </a:solidFill>
              <a:latin typeface="华文隶书" charset="-122"/>
              <a:ea typeface="华文隶书" charset="-122"/>
              <a:sym typeface="华文隶书" charset="-122"/>
            </a:endParaRPr>
          </a:p>
        </p:txBody>
      </p:sp>
      <p:sp>
        <p:nvSpPr>
          <p:cNvPr id="17412" name="文本框 1"/>
          <p:cNvSpPr/>
          <p:nvPr/>
        </p:nvSpPr>
        <p:spPr>
          <a:xfrm>
            <a:off x="285750" y="755650"/>
            <a:ext cx="8616950" cy="4260850"/>
          </a:xfrm>
          <a:prstGeom prst="rect">
            <a:avLst/>
          </a:prstGeom>
          <a:noFill/>
          <a:ln w="9525">
            <a:noFill/>
          </a:ln>
        </p:spPr>
        <p:txBody>
          <a:bodyPr/>
          <a:p>
            <a:pPr>
              <a:lnSpc>
                <a:spcPts val="3500"/>
              </a:lnSpc>
            </a:pPr>
            <a:r>
              <a:rPr lang="zh-CN" altLang="en-US" sz="2000">
                <a:latin typeface="宋体" panose="02010600030101010101" pitchFamily="2" charset="-122"/>
              </a:rPr>
              <a:t>    </a:t>
            </a:r>
            <a:endParaRPr lang="en-US" altLang="zh-CN" sz="2000">
              <a:latin typeface="宋体" panose="02010600030101010101" pitchFamily="2" charset="-122"/>
            </a:endParaRPr>
          </a:p>
          <a:p>
            <a:pPr algn="just">
              <a:lnSpc>
                <a:spcPts val="4200"/>
              </a:lnSpc>
            </a:pPr>
            <a:r>
              <a:rPr lang="en-US" altLang="zh-CN" sz="2000">
                <a:latin typeface="宋体" panose="02010600030101010101" pitchFamily="2" charset="-122"/>
              </a:rPr>
              <a:t>    </a:t>
            </a:r>
            <a:r>
              <a:rPr lang="zh-CN" altLang="en-US" sz="2000">
                <a:latin typeface="宋体" panose="02010600030101010101" pitchFamily="2" charset="-122"/>
              </a:rPr>
              <a:t>国务院</a:t>
            </a:r>
            <a:r>
              <a:rPr lang="en-US" altLang="zh-CN" sz="2000">
                <a:latin typeface="宋体" panose="02010600030101010101" pitchFamily="2" charset="-122"/>
              </a:rPr>
              <a:t>《</a:t>
            </a:r>
            <a:r>
              <a:rPr lang="zh-CN" altLang="en-US" sz="2000">
                <a:latin typeface="宋体" panose="02010600030101010101" pitchFamily="2" charset="-122"/>
              </a:rPr>
              <a:t>指导意见</a:t>
            </a:r>
            <a:r>
              <a:rPr lang="en-US" altLang="zh-CN" sz="2000">
                <a:latin typeface="宋体" panose="02010600030101010101" pitchFamily="2" charset="-122"/>
              </a:rPr>
              <a:t>》</a:t>
            </a:r>
            <a:r>
              <a:rPr lang="zh-CN" altLang="en-US" sz="2000">
                <a:latin typeface="宋体" panose="02010600030101010101" pitchFamily="2" charset="-122"/>
              </a:rPr>
              <a:t>对建立健全职工门诊共济保障机制，改革个人账户等相关工作进行了安排部署，要求全国各地今年年内启动实施改革，</a:t>
            </a:r>
            <a:r>
              <a:rPr lang="en-US" altLang="zh-CN" sz="2000">
                <a:latin typeface="宋体" panose="02010600030101010101" pitchFamily="2" charset="-122"/>
              </a:rPr>
              <a:t>2023</a:t>
            </a:r>
            <a:r>
              <a:rPr lang="zh-CN" altLang="en-US" sz="2000">
                <a:latin typeface="宋体" panose="02010600030101010101" pitchFamily="2" charset="-122"/>
              </a:rPr>
              <a:t>年底前全面完成各项改革任务。我省按照国家和省政府部署要求，会同相关部门在深入开展调研、广泛听取意见、反复研究论证的基础上，起草的</a:t>
            </a:r>
            <a:r>
              <a:rPr lang="en-US" altLang="zh-CN" sz="2000">
                <a:latin typeface="宋体" panose="02010600030101010101" pitchFamily="2" charset="-122"/>
              </a:rPr>
              <a:t>《</a:t>
            </a:r>
            <a:r>
              <a:rPr lang="zh-CN" altLang="en-US" sz="2000">
                <a:latin typeface="宋体" panose="02010600030101010101" pitchFamily="2" charset="-122"/>
              </a:rPr>
              <a:t>实施办法</a:t>
            </a:r>
            <a:r>
              <a:rPr lang="en-US" altLang="zh-CN" sz="2000">
                <a:latin typeface="宋体" panose="02010600030101010101" pitchFamily="2" charset="-122"/>
              </a:rPr>
              <a:t>》</a:t>
            </a:r>
            <a:r>
              <a:rPr lang="zh-CN" altLang="en-US" sz="2000">
                <a:latin typeface="宋体" panose="02010600030101010101" pitchFamily="2" charset="-122"/>
              </a:rPr>
              <a:t>经省政府常务会议审议通过，</a:t>
            </a:r>
            <a:r>
              <a:rPr lang="en-US" altLang="zh-CN" sz="2000">
                <a:latin typeface="宋体" panose="02010600030101010101" pitchFamily="2" charset="-122"/>
              </a:rPr>
              <a:t>2021</a:t>
            </a:r>
            <a:r>
              <a:rPr lang="zh-CN" altLang="en-US" sz="2000">
                <a:latin typeface="宋体" panose="02010600030101010101" pitchFamily="2" charset="-122"/>
              </a:rPr>
              <a:t>年</a:t>
            </a:r>
            <a:r>
              <a:rPr lang="en-US" altLang="zh-CN" sz="2000">
                <a:latin typeface="宋体" panose="02010600030101010101" pitchFamily="2" charset="-122"/>
              </a:rPr>
              <a:t>12</a:t>
            </a:r>
            <a:r>
              <a:rPr lang="zh-CN" altLang="en-US" sz="2000">
                <a:latin typeface="宋体" panose="02010600030101010101" pitchFamily="2" charset="-122"/>
              </a:rPr>
              <a:t>月</a:t>
            </a:r>
            <a:r>
              <a:rPr lang="en-US" altLang="zh-CN" sz="2000">
                <a:latin typeface="宋体" panose="02010600030101010101" pitchFamily="2" charset="-122"/>
              </a:rPr>
              <a:t>1</a:t>
            </a:r>
            <a:r>
              <a:rPr lang="zh-CN" altLang="en-US" sz="2000">
                <a:latin typeface="宋体" panose="02010600030101010101" pitchFamily="2" charset="-122"/>
              </a:rPr>
              <a:t>日起正式实施。</a:t>
            </a:r>
            <a:endParaRPr lang="zh-CN" altLang="en-US" sz="2000">
              <a:latin typeface="宋体" panose="02010600030101010101" pitchFamily="2" charset="-122"/>
            </a:endParaRPr>
          </a:p>
          <a:p>
            <a:pPr algn="just" eaLnBrk="1" hangingPunct="1">
              <a:lnSpc>
                <a:spcPts val="4500"/>
              </a:lnSpc>
            </a:pPr>
            <a:endParaRPr lang="zh-CN" altLang="en-US" sz="2000">
              <a:latin typeface="Calibri" panose="020F0502020204030204" pitchFamily="34" charset="0"/>
            </a:endParaRPr>
          </a:p>
          <a:p>
            <a:pPr eaLnBrk="1" hangingPunct="1">
              <a:lnSpc>
                <a:spcPct val="150000"/>
              </a:lnSpc>
            </a:pPr>
            <a:endParaRPr lang="zh-CN" altLang="en-US" sz="2000">
              <a:solidFill>
                <a:srgbClr val="000000"/>
              </a:solidFill>
              <a:latin typeface="MS PGothic" panose="020B0600070205080204" pitchFamily="34" charset="-128"/>
              <a:ea typeface="MS PGothic" panose="020B0600070205080204" pitchFamily="34" charset="-128"/>
              <a:sym typeface="MS PGothic" panose="020B0600070205080204" pitchFamily="34" charset="-128"/>
            </a:endParaRPr>
          </a:p>
        </p:txBody>
      </p:sp>
      <p:sp>
        <p:nvSpPr>
          <p:cNvPr id="17413" name="圆角矩形 25"/>
          <p:cNvSpPr/>
          <p:nvPr/>
        </p:nvSpPr>
        <p:spPr>
          <a:xfrm>
            <a:off x="5940425" y="1419225"/>
            <a:ext cx="1728788" cy="720725"/>
          </a:xfrm>
          <a:prstGeom prst="roundRect">
            <a:avLst>
              <a:gd name="adj" fmla="val 16667"/>
            </a:avLst>
          </a:prstGeom>
          <a:noFill/>
          <a:ln w="9525">
            <a:noFill/>
          </a:ln>
        </p:spPr>
        <p:txBody>
          <a:bodyPr>
            <a:spAutoFit/>
          </a:bodyPr>
          <a:p>
            <a:endParaRPr lang="zh-CN" altLang="zh-CN" sz="1800">
              <a:solidFill>
                <a:srgbClr val="000000"/>
              </a:solidFill>
              <a:latin typeface="Calibri" panose="020F0502020204030204" pitchFamily="34" charset="0"/>
              <a:sym typeface="宋体" panose="02010600030101010101" pitchFamily="2" charset="-122"/>
            </a:endParaRPr>
          </a:p>
        </p:txBody>
      </p:sp>
      <p:sp>
        <p:nvSpPr>
          <p:cNvPr id="17414" name="圆角矩形 27"/>
          <p:cNvSpPr/>
          <p:nvPr/>
        </p:nvSpPr>
        <p:spPr>
          <a:xfrm>
            <a:off x="5580063" y="1203325"/>
            <a:ext cx="2089150" cy="936625"/>
          </a:xfrm>
          <a:prstGeom prst="roundRect">
            <a:avLst>
              <a:gd name="adj" fmla="val 16667"/>
            </a:avLst>
          </a:prstGeom>
          <a:noFill/>
          <a:ln w="9525">
            <a:noFill/>
          </a:ln>
        </p:spPr>
        <p:txBody>
          <a:bodyPr>
            <a:spAutoFit/>
          </a:bodyPr>
          <a:p>
            <a:endParaRPr lang="zh-CN" altLang="zh-CN" sz="1800">
              <a:solidFill>
                <a:srgbClr val="000000"/>
              </a:solidFill>
              <a:latin typeface="Calibri" panose="020F0502020204030204" pitchFamily="34" charset="0"/>
              <a:sym typeface="宋体" panose="02010600030101010101" pitchFamily="2" charset="-122"/>
            </a:endParaRPr>
          </a:p>
        </p:txBody>
      </p:sp>
      <p:pic>
        <p:nvPicPr>
          <p:cNvPr id="17415" name="图片 1"/>
          <p:cNvPicPr>
            <a:picLocks noChangeAspect="1"/>
          </p:cNvPicPr>
          <p:nvPr/>
        </p:nvPicPr>
        <p:blipFill>
          <a:blip r:embed="rId1"/>
          <a:stretch>
            <a:fillRect/>
          </a:stretch>
        </p:blipFill>
        <p:spPr>
          <a:xfrm>
            <a:off x="7089775" y="98425"/>
            <a:ext cx="708025" cy="698500"/>
          </a:xfrm>
          <a:prstGeom prst="rect">
            <a:avLst/>
          </a:prstGeom>
          <a:noFill/>
          <a:ln w="9525">
            <a:noFill/>
          </a:ln>
        </p:spPr>
      </p:pic>
    </p:spTree>
  </p:cSld>
  <p:clrMapOvr>
    <a:masterClrMapping/>
  </p:clrMapOvr>
  <p:transition>
    <p:wedg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8433" name="直接连接符 44"/>
          <p:cNvSpPr/>
          <p:nvPr/>
        </p:nvSpPr>
        <p:spPr>
          <a:xfrm flipH="1">
            <a:off x="0" y="0"/>
            <a:ext cx="0" cy="0"/>
          </a:xfrm>
          <a:prstGeom prst="line">
            <a:avLst/>
          </a:prstGeom>
          <a:ln w="25400">
            <a:noFill/>
          </a:ln>
        </p:spPr>
      </p:sp>
      <p:sp>
        <p:nvSpPr>
          <p:cNvPr id="18434" name="直接连接符 60"/>
          <p:cNvSpPr/>
          <p:nvPr/>
        </p:nvSpPr>
        <p:spPr>
          <a:xfrm>
            <a:off x="0" y="0"/>
            <a:ext cx="0" cy="0"/>
          </a:xfrm>
          <a:prstGeom prst="line">
            <a:avLst/>
          </a:prstGeom>
          <a:ln w="25400">
            <a:noFill/>
          </a:ln>
        </p:spPr>
      </p:sp>
      <p:sp>
        <p:nvSpPr>
          <p:cNvPr id="18435" name="矩形 9"/>
          <p:cNvSpPr/>
          <p:nvPr/>
        </p:nvSpPr>
        <p:spPr>
          <a:xfrm>
            <a:off x="103188" y="139700"/>
            <a:ext cx="7891462" cy="615950"/>
          </a:xfrm>
          <a:custGeom>
            <a:avLst/>
            <a:gdLst>
              <a:gd name="txL" fmla="*/ 0 w 5306049"/>
              <a:gd name="txT" fmla="*/ 0 h 999169"/>
              <a:gd name="txR" fmla="*/ 5306049 w 5306049"/>
              <a:gd name="txB" fmla="*/ 999169 h 999169"/>
            </a:gdLst>
            <a:ahLst/>
            <a:cxnLst>
              <a:cxn ang="0">
                <a:pos x="0" y="0"/>
              </a:cxn>
              <a:cxn ang="0">
                <a:pos x="84777095" y="0"/>
              </a:cxn>
              <a:cxn ang="0">
                <a:pos x="84777095" y="1045"/>
              </a:cxn>
              <a:cxn ang="0">
                <a:pos x="0" y="1045"/>
              </a:cxn>
              <a:cxn ang="0">
                <a:pos x="0" y="0"/>
              </a:cxn>
            </a:cxnLst>
            <a:rect l="txL" t="txT" r="txR" b="txB"/>
            <a:pathLst>
              <a:path w="5306049" h="999169">
                <a:moveTo>
                  <a:pt x="0" y="0"/>
                </a:moveTo>
                <a:lnTo>
                  <a:pt x="5306049" y="0"/>
                </a:lnTo>
                <a:lnTo>
                  <a:pt x="5306049" y="999169"/>
                </a:lnTo>
                <a:lnTo>
                  <a:pt x="0" y="999169"/>
                </a:lnTo>
                <a:cubicBezTo>
                  <a:pt x="130629" y="535484"/>
                  <a:pt x="141515" y="496342"/>
                  <a:pt x="0" y="0"/>
                </a:cubicBezTo>
                <a:close/>
              </a:path>
            </a:pathLst>
          </a:custGeom>
          <a:solidFill>
            <a:srgbClr val="B9E1F5"/>
          </a:solidFill>
          <a:ln w="9525">
            <a:noFill/>
          </a:ln>
        </p:spPr>
        <p:txBody>
          <a:bodyPr lIns="81633" tIns="40817" rIns="81633" bIns="40817" anchor="ctr" anchorCtr="0"/>
          <a:p>
            <a:pPr>
              <a:lnSpc>
                <a:spcPts val="3500"/>
              </a:lnSpc>
            </a:pPr>
            <a:r>
              <a:rPr lang="zh-CN" altLang="en-US" sz="2800" b="1">
                <a:latin typeface="Calibri" panose="020F0502020204030204" pitchFamily="34" charset="0"/>
              </a:rPr>
              <a:t>   二、主要政策措施</a:t>
            </a:r>
            <a:endParaRPr lang="en-US" altLang="zh-CN" sz="2800" b="1">
              <a:latin typeface="Calibri" panose="020F0502020204030204" pitchFamily="34" charset="0"/>
            </a:endParaRPr>
          </a:p>
        </p:txBody>
      </p:sp>
      <p:sp>
        <p:nvSpPr>
          <p:cNvPr id="18436" name="文本框 1"/>
          <p:cNvSpPr/>
          <p:nvPr/>
        </p:nvSpPr>
        <p:spPr>
          <a:xfrm>
            <a:off x="285750" y="895350"/>
            <a:ext cx="8616950" cy="4160838"/>
          </a:xfrm>
          <a:prstGeom prst="rect">
            <a:avLst/>
          </a:prstGeom>
          <a:noFill/>
          <a:ln w="9525">
            <a:noFill/>
          </a:ln>
        </p:spPr>
        <p:txBody>
          <a:bodyPr/>
          <a:p>
            <a:pPr>
              <a:lnSpc>
                <a:spcPts val="3500"/>
              </a:lnSpc>
            </a:pPr>
            <a:endParaRPr lang="zh-CN" altLang="en-US" sz="2000" b="1">
              <a:latin typeface="Calibri" panose="020F0502020204030204" pitchFamily="34" charset="0"/>
            </a:endParaRPr>
          </a:p>
          <a:p>
            <a:pPr algn="just">
              <a:lnSpc>
                <a:spcPts val="4500"/>
              </a:lnSpc>
            </a:pPr>
            <a:r>
              <a:rPr lang="zh-CN" altLang="en-US" sz="2000">
                <a:latin typeface="Calibri" panose="020F0502020204030204" pitchFamily="34" charset="0"/>
              </a:rPr>
              <a:t>          </a:t>
            </a:r>
            <a:endParaRPr lang="en-US" altLang="zh-CN" sz="2000">
              <a:latin typeface="Calibri" panose="020F0502020204030204" pitchFamily="34" charset="0"/>
            </a:endParaRPr>
          </a:p>
          <a:p>
            <a:pPr algn="just">
              <a:lnSpc>
                <a:spcPts val="4500"/>
              </a:lnSpc>
            </a:pPr>
            <a:r>
              <a:rPr lang="en-US" altLang="zh-CN" sz="2000">
                <a:latin typeface="宋体" panose="02010600030101010101" pitchFamily="2" charset="-122"/>
              </a:rPr>
              <a:t>    </a:t>
            </a:r>
            <a:r>
              <a:rPr lang="zh-CN" altLang="en-US" sz="2000">
                <a:latin typeface="宋体" panose="02010600030101010101" pitchFamily="2" charset="-122"/>
              </a:rPr>
              <a:t>此次改革的核心内容可以概括为“</a:t>
            </a:r>
            <a:r>
              <a:rPr lang="en-US" altLang="zh-CN" sz="2000">
                <a:latin typeface="宋体" panose="02010600030101010101" pitchFamily="2" charset="-122"/>
              </a:rPr>
              <a:t>123</a:t>
            </a:r>
            <a:r>
              <a:rPr lang="zh-CN" altLang="en-US" sz="2000">
                <a:latin typeface="宋体" panose="02010600030101010101" pitchFamily="2" charset="-122"/>
              </a:rPr>
              <a:t>”：</a:t>
            </a:r>
            <a:r>
              <a:rPr lang="zh-CN" altLang="en-US" sz="2000" b="1">
                <a:latin typeface="宋体" panose="02010600030101010101" pitchFamily="2" charset="-122"/>
              </a:rPr>
              <a:t>即调整一个结构、建立两种共济、健全三项机制。</a:t>
            </a:r>
            <a:endParaRPr lang="zh-CN" altLang="en-US" sz="2000">
              <a:latin typeface="宋体" panose="02010600030101010101" pitchFamily="2" charset="-122"/>
            </a:endParaRPr>
          </a:p>
          <a:p>
            <a:pPr algn="just">
              <a:lnSpc>
                <a:spcPts val="4500"/>
              </a:lnSpc>
            </a:pPr>
            <a:endParaRPr lang="zh-CN" altLang="en-US" sz="2000">
              <a:latin typeface="宋体" panose="02010600030101010101" pitchFamily="2" charset="-122"/>
            </a:endParaRPr>
          </a:p>
          <a:p>
            <a:pPr algn="just" eaLnBrk="1" hangingPunct="1">
              <a:lnSpc>
                <a:spcPts val="4500"/>
              </a:lnSpc>
            </a:pPr>
            <a:endParaRPr lang="zh-CN" altLang="en-US" sz="2000">
              <a:latin typeface="Calibri" panose="020F0502020204030204" pitchFamily="34" charset="0"/>
            </a:endParaRPr>
          </a:p>
          <a:p>
            <a:pPr eaLnBrk="1" hangingPunct="1">
              <a:lnSpc>
                <a:spcPct val="150000"/>
              </a:lnSpc>
            </a:pPr>
            <a:endParaRPr lang="zh-CN" altLang="en-US" sz="2000">
              <a:solidFill>
                <a:srgbClr val="000000"/>
              </a:solidFill>
              <a:latin typeface="MS PGothic" panose="020B0600070205080204" pitchFamily="34" charset="-128"/>
              <a:ea typeface="MS PGothic" panose="020B0600070205080204" pitchFamily="34" charset="-128"/>
              <a:sym typeface="MS PGothic" panose="020B0600070205080204" pitchFamily="34" charset="-128"/>
            </a:endParaRPr>
          </a:p>
        </p:txBody>
      </p:sp>
      <p:sp>
        <p:nvSpPr>
          <p:cNvPr id="18437" name="圆角矩形 25"/>
          <p:cNvSpPr/>
          <p:nvPr/>
        </p:nvSpPr>
        <p:spPr>
          <a:xfrm>
            <a:off x="5940425" y="1419225"/>
            <a:ext cx="1728788" cy="720725"/>
          </a:xfrm>
          <a:prstGeom prst="roundRect">
            <a:avLst>
              <a:gd name="adj" fmla="val 16667"/>
            </a:avLst>
          </a:prstGeom>
          <a:noFill/>
          <a:ln w="9525">
            <a:noFill/>
          </a:ln>
        </p:spPr>
        <p:txBody>
          <a:bodyPr>
            <a:spAutoFit/>
          </a:bodyPr>
          <a:p>
            <a:endParaRPr lang="zh-CN" altLang="zh-CN" sz="1800">
              <a:solidFill>
                <a:srgbClr val="000000"/>
              </a:solidFill>
              <a:latin typeface="Calibri" panose="020F0502020204030204" pitchFamily="34" charset="0"/>
              <a:sym typeface="宋体" panose="02010600030101010101" pitchFamily="2" charset="-122"/>
            </a:endParaRPr>
          </a:p>
        </p:txBody>
      </p:sp>
      <p:sp>
        <p:nvSpPr>
          <p:cNvPr id="18438" name="圆角矩形 27"/>
          <p:cNvSpPr/>
          <p:nvPr/>
        </p:nvSpPr>
        <p:spPr>
          <a:xfrm>
            <a:off x="5580063" y="1203325"/>
            <a:ext cx="2089150" cy="936625"/>
          </a:xfrm>
          <a:prstGeom prst="roundRect">
            <a:avLst>
              <a:gd name="adj" fmla="val 16667"/>
            </a:avLst>
          </a:prstGeom>
          <a:noFill/>
          <a:ln w="9525">
            <a:noFill/>
          </a:ln>
        </p:spPr>
        <p:txBody>
          <a:bodyPr>
            <a:spAutoFit/>
          </a:bodyPr>
          <a:p>
            <a:endParaRPr lang="zh-CN" altLang="zh-CN" sz="1800">
              <a:solidFill>
                <a:srgbClr val="000000"/>
              </a:solidFill>
              <a:latin typeface="Calibri" panose="020F0502020204030204" pitchFamily="34" charset="0"/>
              <a:sym typeface="宋体" panose="02010600030101010101" pitchFamily="2" charset="-122"/>
            </a:endParaRPr>
          </a:p>
        </p:txBody>
      </p:sp>
      <p:pic>
        <p:nvPicPr>
          <p:cNvPr id="18439" name="图片 1"/>
          <p:cNvPicPr>
            <a:picLocks noChangeAspect="1"/>
          </p:cNvPicPr>
          <p:nvPr/>
        </p:nvPicPr>
        <p:blipFill>
          <a:blip r:embed="rId1"/>
          <a:stretch>
            <a:fillRect/>
          </a:stretch>
        </p:blipFill>
        <p:spPr>
          <a:xfrm>
            <a:off x="7240588" y="57150"/>
            <a:ext cx="709612" cy="698500"/>
          </a:xfrm>
          <a:prstGeom prst="rect">
            <a:avLst/>
          </a:prstGeom>
          <a:noFill/>
          <a:ln w="9525">
            <a:noFill/>
          </a:ln>
        </p:spPr>
      </p:pic>
    </p:spTree>
  </p:cSld>
  <p:clrMapOvr>
    <a:masterClrMapping/>
  </p:clrMapOvr>
  <p:transition>
    <p:wedg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9457" name="直接连接符 44"/>
          <p:cNvSpPr/>
          <p:nvPr/>
        </p:nvSpPr>
        <p:spPr>
          <a:xfrm flipH="1">
            <a:off x="0" y="0"/>
            <a:ext cx="0" cy="0"/>
          </a:xfrm>
          <a:prstGeom prst="line">
            <a:avLst/>
          </a:prstGeom>
          <a:ln w="25400">
            <a:noFill/>
          </a:ln>
        </p:spPr>
      </p:sp>
      <p:sp>
        <p:nvSpPr>
          <p:cNvPr id="19458" name="直接连接符 60"/>
          <p:cNvSpPr/>
          <p:nvPr/>
        </p:nvSpPr>
        <p:spPr>
          <a:xfrm>
            <a:off x="0" y="0"/>
            <a:ext cx="0" cy="0"/>
          </a:xfrm>
          <a:prstGeom prst="line">
            <a:avLst/>
          </a:prstGeom>
          <a:ln w="25400">
            <a:noFill/>
          </a:ln>
        </p:spPr>
      </p:sp>
      <p:sp>
        <p:nvSpPr>
          <p:cNvPr id="19459" name="矩形 9"/>
          <p:cNvSpPr/>
          <p:nvPr/>
        </p:nvSpPr>
        <p:spPr>
          <a:xfrm>
            <a:off x="103188" y="139700"/>
            <a:ext cx="7891462" cy="615950"/>
          </a:xfrm>
          <a:custGeom>
            <a:avLst/>
            <a:gdLst>
              <a:gd name="txL" fmla="*/ 0 w 5306049"/>
              <a:gd name="txT" fmla="*/ 0 h 999169"/>
              <a:gd name="txR" fmla="*/ 5306049 w 5306049"/>
              <a:gd name="txB" fmla="*/ 999169 h 999169"/>
            </a:gdLst>
            <a:ahLst/>
            <a:cxnLst>
              <a:cxn ang="0">
                <a:pos x="0" y="0"/>
              </a:cxn>
              <a:cxn ang="0">
                <a:pos x="84777095" y="0"/>
              </a:cxn>
              <a:cxn ang="0">
                <a:pos x="84777095" y="1045"/>
              </a:cxn>
              <a:cxn ang="0">
                <a:pos x="0" y="1045"/>
              </a:cxn>
              <a:cxn ang="0">
                <a:pos x="0" y="0"/>
              </a:cxn>
            </a:cxnLst>
            <a:rect l="txL" t="txT" r="txR" b="txB"/>
            <a:pathLst>
              <a:path w="5306049" h="999169">
                <a:moveTo>
                  <a:pt x="0" y="0"/>
                </a:moveTo>
                <a:lnTo>
                  <a:pt x="5306049" y="0"/>
                </a:lnTo>
                <a:lnTo>
                  <a:pt x="5306049" y="999169"/>
                </a:lnTo>
                <a:lnTo>
                  <a:pt x="0" y="999169"/>
                </a:lnTo>
                <a:cubicBezTo>
                  <a:pt x="130629" y="535484"/>
                  <a:pt x="141515" y="496342"/>
                  <a:pt x="0" y="0"/>
                </a:cubicBezTo>
                <a:close/>
              </a:path>
            </a:pathLst>
          </a:custGeom>
          <a:solidFill>
            <a:srgbClr val="B9E1F5"/>
          </a:solidFill>
          <a:ln w="9525">
            <a:noFill/>
          </a:ln>
        </p:spPr>
        <p:txBody>
          <a:bodyPr lIns="81633" tIns="40817" rIns="81633" bIns="40817" anchor="ctr" anchorCtr="0"/>
          <a:p>
            <a:r>
              <a:rPr lang="zh-CN" altLang="en-US" sz="2800" b="1">
                <a:latin typeface="Calibri" panose="020F0502020204030204" pitchFamily="34" charset="0"/>
              </a:rPr>
              <a:t>  二、主要政策措施</a:t>
            </a:r>
            <a:endParaRPr lang="en-US" altLang="zh-CN" sz="2800" b="1">
              <a:solidFill>
                <a:srgbClr val="000000"/>
              </a:solidFill>
              <a:latin typeface="华文隶书" charset="-122"/>
              <a:ea typeface="华文隶书" charset="-122"/>
              <a:sym typeface="华文隶书" charset="-122"/>
            </a:endParaRPr>
          </a:p>
        </p:txBody>
      </p:sp>
      <p:sp>
        <p:nvSpPr>
          <p:cNvPr id="19460" name="文本框 1"/>
          <p:cNvSpPr/>
          <p:nvPr/>
        </p:nvSpPr>
        <p:spPr>
          <a:xfrm>
            <a:off x="285750" y="895350"/>
            <a:ext cx="8616950" cy="4160838"/>
          </a:xfrm>
          <a:prstGeom prst="rect">
            <a:avLst/>
          </a:prstGeom>
          <a:noFill/>
          <a:ln w="9525">
            <a:noFill/>
          </a:ln>
        </p:spPr>
        <p:txBody>
          <a:bodyPr/>
          <a:p>
            <a:pPr>
              <a:lnSpc>
                <a:spcPts val="3500"/>
              </a:lnSpc>
            </a:pPr>
            <a:r>
              <a:rPr lang="zh-CN" altLang="en-US" sz="2000" b="1">
                <a:latin typeface="宋体" panose="02010600030101010101" pitchFamily="2" charset="-122"/>
              </a:rPr>
              <a:t>    </a:t>
            </a:r>
            <a:endParaRPr lang="zh-CN" altLang="en-US" sz="2000" b="1">
              <a:latin typeface="宋体" panose="02010600030101010101" pitchFamily="2" charset="-122"/>
            </a:endParaRPr>
          </a:p>
          <a:p>
            <a:pPr>
              <a:lnSpc>
                <a:spcPts val="2000"/>
              </a:lnSpc>
            </a:pPr>
            <a:r>
              <a:rPr lang="zh-CN" altLang="en-US" sz="2000" b="1">
                <a:latin typeface="宋体" panose="02010600030101010101" pitchFamily="2" charset="-122"/>
              </a:rPr>
              <a:t>    </a:t>
            </a:r>
            <a:endParaRPr lang="en-US" altLang="zh-CN" sz="2000" b="1">
              <a:latin typeface="宋体" panose="02010600030101010101" pitchFamily="2" charset="-122"/>
            </a:endParaRPr>
          </a:p>
          <a:p>
            <a:pPr algn="just">
              <a:lnSpc>
                <a:spcPts val="3500"/>
              </a:lnSpc>
            </a:pPr>
            <a:r>
              <a:rPr lang="en-US" altLang="zh-CN" sz="2000" b="1">
                <a:latin typeface="宋体" panose="02010600030101010101" pitchFamily="2" charset="-122"/>
              </a:rPr>
              <a:t>    </a:t>
            </a:r>
            <a:r>
              <a:rPr lang="zh-CN" altLang="en-US" sz="2000" b="1">
                <a:latin typeface="宋体" panose="02010600030101010101" pitchFamily="2" charset="-122"/>
              </a:rPr>
              <a:t>在职职工</a:t>
            </a:r>
            <a:r>
              <a:rPr lang="zh-CN" altLang="en-US" sz="2000">
                <a:latin typeface="宋体" panose="02010600030101010101" pitchFamily="2" charset="-122"/>
              </a:rPr>
              <a:t>个人缴纳的</a:t>
            </a:r>
            <a:r>
              <a:rPr lang="en-US" altLang="zh-CN" sz="2000">
                <a:latin typeface="宋体" panose="02010600030101010101" pitchFamily="2" charset="-122"/>
              </a:rPr>
              <a:t>2%</a:t>
            </a:r>
            <a:r>
              <a:rPr lang="zh-CN" altLang="en-US" sz="2000">
                <a:latin typeface="宋体" panose="02010600030101010101" pitchFamily="2" charset="-122"/>
              </a:rPr>
              <a:t>全部计入本人个人账户。    </a:t>
            </a:r>
            <a:endParaRPr lang="zh-CN" altLang="en-US" sz="2000">
              <a:latin typeface="宋体" panose="02010600030101010101" pitchFamily="2" charset="-122"/>
            </a:endParaRPr>
          </a:p>
          <a:p>
            <a:pPr algn="just">
              <a:lnSpc>
                <a:spcPts val="3500"/>
              </a:lnSpc>
            </a:pPr>
            <a:r>
              <a:rPr lang="zh-CN" altLang="en-US" sz="2000">
                <a:latin typeface="宋体" panose="02010600030101010101" pitchFamily="2" charset="-122"/>
              </a:rPr>
              <a:t>    统账结合缴费的在职职工由单位缴纳的基本医疗保险费计入个人账户的额度，以及参加职工医保的灵活就业人员由统筹基金计入个人账户的额度，按以下规定执行：</a:t>
            </a:r>
            <a:endParaRPr lang="zh-CN" altLang="en-US" sz="2000">
              <a:latin typeface="宋体" panose="02010600030101010101" pitchFamily="2" charset="-122"/>
            </a:endParaRPr>
          </a:p>
          <a:p>
            <a:pPr algn="just">
              <a:lnSpc>
                <a:spcPts val="3500"/>
              </a:lnSpc>
            </a:pPr>
            <a:r>
              <a:rPr lang="en-US" altLang="zh-CN" sz="2000">
                <a:latin typeface="宋体" panose="02010600030101010101" pitchFamily="2" charset="-122"/>
              </a:rPr>
              <a:t>     2021</a:t>
            </a:r>
            <a:r>
              <a:rPr lang="zh-CN" altLang="en-US" sz="2000">
                <a:latin typeface="宋体" panose="02010600030101010101" pitchFamily="2" charset="-122"/>
              </a:rPr>
              <a:t>年，按原政策规定计入个人账户。</a:t>
            </a:r>
            <a:endParaRPr lang="zh-CN" altLang="en-US" sz="2000">
              <a:latin typeface="宋体" panose="02010600030101010101" pitchFamily="2" charset="-122"/>
            </a:endParaRPr>
          </a:p>
          <a:p>
            <a:pPr algn="just">
              <a:lnSpc>
                <a:spcPts val="3500"/>
              </a:lnSpc>
            </a:pPr>
            <a:r>
              <a:rPr lang="en-US" altLang="zh-CN" sz="2000">
                <a:latin typeface="宋体" panose="02010600030101010101" pitchFamily="2" charset="-122"/>
              </a:rPr>
              <a:t>     2022</a:t>
            </a:r>
            <a:r>
              <a:rPr lang="zh-CN" altLang="en-US" sz="2000">
                <a:latin typeface="宋体" panose="02010600030101010101" pitchFamily="2" charset="-122"/>
              </a:rPr>
              <a:t>年，按原政策规定的</a:t>
            </a:r>
            <a:r>
              <a:rPr lang="en-US" altLang="zh-CN" sz="2000">
                <a:latin typeface="宋体" panose="02010600030101010101" pitchFamily="2" charset="-122"/>
              </a:rPr>
              <a:t>50%</a:t>
            </a:r>
            <a:r>
              <a:rPr lang="zh-CN" altLang="en-US" sz="2000">
                <a:latin typeface="宋体" panose="02010600030101010101" pitchFamily="2" charset="-122"/>
              </a:rPr>
              <a:t>计入个人账户。</a:t>
            </a:r>
            <a:endParaRPr lang="zh-CN" altLang="en-US" sz="2000">
              <a:latin typeface="宋体" panose="02010600030101010101" pitchFamily="2" charset="-122"/>
            </a:endParaRPr>
          </a:p>
          <a:p>
            <a:pPr algn="just">
              <a:lnSpc>
                <a:spcPts val="3500"/>
              </a:lnSpc>
            </a:pPr>
            <a:r>
              <a:rPr lang="en-US" altLang="zh-CN" sz="2000">
                <a:latin typeface="宋体" panose="02010600030101010101" pitchFamily="2" charset="-122"/>
              </a:rPr>
              <a:t>     2023</a:t>
            </a:r>
            <a:r>
              <a:rPr lang="zh-CN" altLang="en-US" sz="2000">
                <a:latin typeface="宋体" panose="02010600030101010101" pitchFamily="2" charset="-122"/>
              </a:rPr>
              <a:t>年起，不再计入个人账户，全部计入统筹基金。</a:t>
            </a:r>
            <a:endParaRPr lang="zh-CN" altLang="en-US" sz="2000">
              <a:latin typeface="宋体" panose="02010600030101010101" pitchFamily="2" charset="-122"/>
            </a:endParaRPr>
          </a:p>
          <a:p>
            <a:pPr algn="just">
              <a:lnSpc>
                <a:spcPts val="4500"/>
              </a:lnSpc>
            </a:pPr>
            <a:endParaRPr lang="zh-CN" altLang="en-US" sz="2000">
              <a:latin typeface="Calibri" panose="020F0502020204030204" pitchFamily="34" charset="0"/>
            </a:endParaRPr>
          </a:p>
          <a:p>
            <a:pPr algn="just">
              <a:lnSpc>
                <a:spcPts val="4500"/>
              </a:lnSpc>
            </a:pPr>
            <a:endParaRPr lang="zh-CN" altLang="en-US" sz="2000">
              <a:latin typeface="Calibri" panose="020F0502020204030204" pitchFamily="34" charset="0"/>
            </a:endParaRPr>
          </a:p>
          <a:p>
            <a:pPr algn="just">
              <a:lnSpc>
                <a:spcPts val="4500"/>
              </a:lnSpc>
            </a:pPr>
            <a:endParaRPr lang="zh-CN" altLang="en-US" sz="2000">
              <a:latin typeface="宋体" panose="02010600030101010101" pitchFamily="2" charset="-122"/>
            </a:endParaRPr>
          </a:p>
          <a:p>
            <a:pPr algn="just" eaLnBrk="1" hangingPunct="1">
              <a:lnSpc>
                <a:spcPts val="4500"/>
              </a:lnSpc>
            </a:pPr>
            <a:endParaRPr lang="zh-CN" altLang="en-US" sz="2000">
              <a:latin typeface="Calibri" panose="020F0502020204030204" pitchFamily="34" charset="0"/>
            </a:endParaRPr>
          </a:p>
          <a:p>
            <a:pPr eaLnBrk="1" hangingPunct="1">
              <a:lnSpc>
                <a:spcPct val="150000"/>
              </a:lnSpc>
            </a:pPr>
            <a:endParaRPr lang="zh-CN" altLang="en-US" sz="2000">
              <a:solidFill>
                <a:srgbClr val="000000"/>
              </a:solidFill>
              <a:latin typeface="MS PGothic" panose="020B0600070205080204" pitchFamily="34" charset="-128"/>
              <a:ea typeface="MS PGothic" panose="020B0600070205080204" pitchFamily="34" charset="-128"/>
              <a:sym typeface="MS PGothic" panose="020B0600070205080204" pitchFamily="34" charset="-128"/>
            </a:endParaRPr>
          </a:p>
        </p:txBody>
      </p:sp>
      <p:sp>
        <p:nvSpPr>
          <p:cNvPr id="19461" name="圆角矩形 25"/>
          <p:cNvSpPr/>
          <p:nvPr/>
        </p:nvSpPr>
        <p:spPr>
          <a:xfrm>
            <a:off x="5940425" y="1419225"/>
            <a:ext cx="1728788" cy="720725"/>
          </a:xfrm>
          <a:prstGeom prst="roundRect">
            <a:avLst>
              <a:gd name="adj" fmla="val 16667"/>
            </a:avLst>
          </a:prstGeom>
          <a:noFill/>
          <a:ln w="9525">
            <a:noFill/>
          </a:ln>
        </p:spPr>
        <p:txBody>
          <a:bodyPr>
            <a:spAutoFit/>
          </a:bodyPr>
          <a:p>
            <a:endParaRPr lang="zh-CN" altLang="zh-CN" sz="1800">
              <a:solidFill>
                <a:srgbClr val="000000"/>
              </a:solidFill>
              <a:latin typeface="Calibri" panose="020F0502020204030204" pitchFamily="34" charset="0"/>
              <a:sym typeface="宋体" panose="02010600030101010101" pitchFamily="2" charset="-122"/>
            </a:endParaRPr>
          </a:p>
        </p:txBody>
      </p:sp>
      <p:sp>
        <p:nvSpPr>
          <p:cNvPr id="19462" name="圆角矩形 27"/>
          <p:cNvSpPr/>
          <p:nvPr/>
        </p:nvSpPr>
        <p:spPr>
          <a:xfrm>
            <a:off x="5580063" y="1203325"/>
            <a:ext cx="2089150" cy="936625"/>
          </a:xfrm>
          <a:prstGeom prst="roundRect">
            <a:avLst>
              <a:gd name="adj" fmla="val 16667"/>
            </a:avLst>
          </a:prstGeom>
          <a:noFill/>
          <a:ln w="9525">
            <a:noFill/>
          </a:ln>
        </p:spPr>
        <p:txBody>
          <a:bodyPr>
            <a:spAutoFit/>
          </a:bodyPr>
          <a:p>
            <a:endParaRPr lang="zh-CN" altLang="zh-CN" sz="1800">
              <a:solidFill>
                <a:srgbClr val="000000"/>
              </a:solidFill>
              <a:latin typeface="Calibri" panose="020F0502020204030204" pitchFamily="34" charset="0"/>
              <a:sym typeface="宋体" panose="02010600030101010101" pitchFamily="2" charset="-122"/>
            </a:endParaRPr>
          </a:p>
        </p:txBody>
      </p:sp>
      <p:sp>
        <p:nvSpPr>
          <p:cNvPr id="19463" name="TextBox 7"/>
          <p:cNvSpPr/>
          <p:nvPr/>
        </p:nvSpPr>
        <p:spPr>
          <a:xfrm>
            <a:off x="101600" y="965200"/>
            <a:ext cx="8801100" cy="461963"/>
          </a:xfrm>
          <a:prstGeom prst="rect">
            <a:avLst/>
          </a:prstGeom>
          <a:gradFill rotWithShape="1">
            <a:gsLst>
              <a:gs pos="0">
                <a:srgbClr val="29869F">
                  <a:alpha val="100000"/>
                </a:srgbClr>
              </a:gs>
              <a:gs pos="79999">
                <a:srgbClr val="36B0D0">
                  <a:alpha val="100000"/>
                </a:srgbClr>
              </a:gs>
              <a:gs pos="100000">
                <a:srgbClr val="33B3D5">
                  <a:alpha val="100000"/>
                </a:srgbClr>
              </a:gs>
            </a:gsLst>
            <a:lin ang="16200000" scaled="1"/>
            <a:tileRect/>
          </a:gradFill>
          <a:ln w="9525" cap="flat" cmpd="sng">
            <a:solidFill>
              <a:srgbClr val="4BACC6"/>
            </a:solidFill>
            <a:prstDash val="solid"/>
            <a:bevel/>
            <a:headEnd type="none" w="med" len="med"/>
            <a:tailEnd type="none" w="med" len="med"/>
          </a:ln>
        </p:spPr>
        <p:txBody>
          <a:bodyPr>
            <a:spAutoFit/>
          </a:bodyPr>
          <a:p>
            <a:r>
              <a:rPr lang="zh-CN" altLang="en-US" sz="2400" b="1">
                <a:latin typeface="宋体" panose="02010600030101010101" pitchFamily="2" charset="-122"/>
              </a:rPr>
              <a:t>（一）调整一个结构，即调整统筹基金与个人账户的计费结构</a:t>
            </a:r>
            <a:endParaRPr lang="zh-CN" altLang="en-US" sz="2400" b="1">
              <a:solidFill>
                <a:srgbClr val="FFFFFF"/>
              </a:solidFill>
              <a:latin typeface="黑体" panose="02010609060101010101" pitchFamily="49" charset="-122"/>
              <a:ea typeface="黑体" panose="02010609060101010101" pitchFamily="49" charset="-122"/>
              <a:sym typeface="Times New Roman" panose="02020603050405020304" pitchFamily="18" charset="0"/>
            </a:endParaRPr>
          </a:p>
        </p:txBody>
      </p:sp>
      <p:pic>
        <p:nvPicPr>
          <p:cNvPr id="19464" name="图片 1"/>
          <p:cNvPicPr>
            <a:picLocks noChangeAspect="1"/>
          </p:cNvPicPr>
          <p:nvPr/>
        </p:nvPicPr>
        <p:blipFill>
          <a:blip r:embed="rId1"/>
          <a:stretch>
            <a:fillRect/>
          </a:stretch>
        </p:blipFill>
        <p:spPr>
          <a:xfrm>
            <a:off x="7183438" y="98425"/>
            <a:ext cx="708025" cy="698500"/>
          </a:xfrm>
          <a:prstGeom prst="rect">
            <a:avLst/>
          </a:prstGeom>
          <a:noFill/>
          <a:ln w="9525">
            <a:noFill/>
          </a:ln>
        </p:spPr>
      </p:pic>
    </p:spTree>
  </p:cSld>
  <p:clrMapOvr>
    <a:masterClrMapping/>
  </p:clrMapOvr>
  <p:transition>
    <p:wedg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481" name="直接连接符 44"/>
          <p:cNvSpPr/>
          <p:nvPr/>
        </p:nvSpPr>
        <p:spPr>
          <a:xfrm flipH="1">
            <a:off x="0" y="0"/>
            <a:ext cx="0" cy="0"/>
          </a:xfrm>
          <a:prstGeom prst="line">
            <a:avLst/>
          </a:prstGeom>
          <a:ln w="25400">
            <a:noFill/>
          </a:ln>
        </p:spPr>
      </p:sp>
      <p:sp>
        <p:nvSpPr>
          <p:cNvPr id="20482" name="直接连接符 60"/>
          <p:cNvSpPr/>
          <p:nvPr/>
        </p:nvSpPr>
        <p:spPr>
          <a:xfrm>
            <a:off x="0" y="0"/>
            <a:ext cx="0" cy="0"/>
          </a:xfrm>
          <a:prstGeom prst="line">
            <a:avLst/>
          </a:prstGeom>
          <a:ln w="25400">
            <a:noFill/>
          </a:ln>
        </p:spPr>
      </p:sp>
      <p:sp>
        <p:nvSpPr>
          <p:cNvPr id="20483" name="矩形 9"/>
          <p:cNvSpPr/>
          <p:nvPr/>
        </p:nvSpPr>
        <p:spPr>
          <a:xfrm>
            <a:off x="103188" y="139700"/>
            <a:ext cx="7891462" cy="615950"/>
          </a:xfrm>
          <a:custGeom>
            <a:avLst/>
            <a:gdLst>
              <a:gd name="txL" fmla="*/ 0 w 5306049"/>
              <a:gd name="txT" fmla="*/ 0 h 999169"/>
              <a:gd name="txR" fmla="*/ 5306049 w 5306049"/>
              <a:gd name="txB" fmla="*/ 999169 h 999169"/>
            </a:gdLst>
            <a:ahLst/>
            <a:cxnLst>
              <a:cxn ang="0">
                <a:pos x="0" y="0"/>
              </a:cxn>
              <a:cxn ang="0">
                <a:pos x="84777095" y="0"/>
              </a:cxn>
              <a:cxn ang="0">
                <a:pos x="84777095" y="1045"/>
              </a:cxn>
              <a:cxn ang="0">
                <a:pos x="0" y="1045"/>
              </a:cxn>
              <a:cxn ang="0">
                <a:pos x="0" y="0"/>
              </a:cxn>
            </a:cxnLst>
            <a:rect l="txL" t="txT" r="txR" b="txB"/>
            <a:pathLst>
              <a:path w="5306049" h="999169">
                <a:moveTo>
                  <a:pt x="0" y="0"/>
                </a:moveTo>
                <a:lnTo>
                  <a:pt x="5306049" y="0"/>
                </a:lnTo>
                <a:lnTo>
                  <a:pt x="5306049" y="999169"/>
                </a:lnTo>
                <a:lnTo>
                  <a:pt x="0" y="999169"/>
                </a:lnTo>
                <a:cubicBezTo>
                  <a:pt x="130629" y="535484"/>
                  <a:pt x="141515" y="496342"/>
                  <a:pt x="0" y="0"/>
                </a:cubicBezTo>
                <a:close/>
              </a:path>
            </a:pathLst>
          </a:custGeom>
          <a:solidFill>
            <a:srgbClr val="B9E1F5"/>
          </a:solidFill>
          <a:ln w="9525">
            <a:noFill/>
          </a:ln>
        </p:spPr>
        <p:txBody>
          <a:bodyPr lIns="81633" tIns="40817" rIns="81633" bIns="40817" anchor="ctr" anchorCtr="0"/>
          <a:p>
            <a:r>
              <a:rPr lang="zh-CN" altLang="en-US" sz="2800" b="1">
                <a:latin typeface="Calibri" panose="020F0502020204030204" pitchFamily="34" charset="0"/>
              </a:rPr>
              <a:t>  二、主要政策措施</a:t>
            </a:r>
            <a:endParaRPr lang="en-US" altLang="zh-CN" sz="2800" b="1">
              <a:solidFill>
                <a:srgbClr val="000000"/>
              </a:solidFill>
              <a:latin typeface="华文隶书" charset="-122"/>
              <a:ea typeface="华文隶书" charset="-122"/>
              <a:sym typeface="华文隶书" charset="-122"/>
            </a:endParaRPr>
          </a:p>
        </p:txBody>
      </p:sp>
      <p:sp>
        <p:nvSpPr>
          <p:cNvPr id="20484" name="文本框 1"/>
          <p:cNvSpPr/>
          <p:nvPr/>
        </p:nvSpPr>
        <p:spPr>
          <a:xfrm>
            <a:off x="285750" y="895350"/>
            <a:ext cx="8616950" cy="4160838"/>
          </a:xfrm>
          <a:prstGeom prst="rect">
            <a:avLst/>
          </a:prstGeom>
          <a:noFill/>
          <a:ln w="9525">
            <a:noFill/>
          </a:ln>
        </p:spPr>
        <p:txBody>
          <a:bodyPr/>
          <a:p>
            <a:pPr>
              <a:lnSpc>
                <a:spcPts val="3500"/>
              </a:lnSpc>
            </a:pPr>
            <a:r>
              <a:rPr lang="zh-CN" altLang="en-US" sz="2000" b="1">
                <a:latin typeface="宋体" panose="02010600030101010101" pitchFamily="2" charset="-122"/>
              </a:rPr>
              <a:t>    </a:t>
            </a:r>
            <a:endParaRPr lang="zh-CN" altLang="en-US" sz="2000" b="1">
              <a:latin typeface="宋体" panose="02010600030101010101" pitchFamily="2" charset="-122"/>
            </a:endParaRPr>
          </a:p>
          <a:p>
            <a:pPr>
              <a:lnSpc>
                <a:spcPts val="2000"/>
              </a:lnSpc>
            </a:pPr>
            <a:r>
              <a:rPr lang="zh-CN" altLang="en-US" sz="2000" b="1">
                <a:latin typeface="宋体" panose="02010600030101010101" pitchFamily="2" charset="-122"/>
              </a:rPr>
              <a:t>    退休人员</a:t>
            </a:r>
            <a:r>
              <a:rPr lang="zh-CN" altLang="en-US" sz="2000">
                <a:latin typeface="宋体" panose="02010600030101010101" pitchFamily="2" charset="-122"/>
              </a:rPr>
              <a:t>由统筹基金计入个人账户的具体比例：</a:t>
            </a:r>
            <a:endParaRPr lang="zh-CN" altLang="en-US" sz="2000">
              <a:latin typeface="宋体" panose="02010600030101010101" pitchFamily="2" charset="-122"/>
            </a:endParaRPr>
          </a:p>
          <a:p>
            <a:pPr>
              <a:lnSpc>
                <a:spcPts val="3500"/>
              </a:lnSpc>
            </a:pPr>
            <a:r>
              <a:rPr lang="en-US" altLang="zh-CN" sz="2000">
                <a:latin typeface="宋体" panose="02010600030101010101" pitchFamily="2" charset="-122"/>
              </a:rPr>
              <a:t>    2021</a:t>
            </a:r>
            <a:r>
              <a:rPr lang="zh-CN" altLang="en-US" sz="2000">
                <a:latin typeface="宋体" panose="02010600030101010101" pitchFamily="2" charset="-122"/>
              </a:rPr>
              <a:t>年，按原政策规定计入个人账户。</a:t>
            </a:r>
            <a:endParaRPr lang="zh-CN" altLang="en-US" sz="2000">
              <a:latin typeface="宋体" panose="02010600030101010101" pitchFamily="2" charset="-122"/>
            </a:endParaRPr>
          </a:p>
          <a:p>
            <a:pPr>
              <a:lnSpc>
                <a:spcPts val="3500"/>
              </a:lnSpc>
            </a:pPr>
            <a:r>
              <a:rPr lang="en-US" altLang="zh-CN" sz="2000">
                <a:latin typeface="宋体" panose="02010600030101010101" pitchFamily="2" charset="-122"/>
              </a:rPr>
              <a:t>    2022</a:t>
            </a:r>
            <a:r>
              <a:rPr lang="zh-CN" altLang="en-US" sz="2000">
                <a:latin typeface="宋体" panose="02010600030101010101" pitchFamily="2" charset="-122"/>
              </a:rPr>
              <a:t>年，按原政策规定的</a:t>
            </a:r>
            <a:r>
              <a:rPr lang="en-US" altLang="zh-CN" sz="2000">
                <a:latin typeface="宋体" panose="02010600030101010101" pitchFamily="2" charset="-122"/>
              </a:rPr>
              <a:t>50%</a:t>
            </a:r>
            <a:r>
              <a:rPr lang="zh-CN" altLang="en-US" sz="2000">
                <a:latin typeface="宋体" panose="02010600030101010101" pitchFamily="2" charset="-122"/>
              </a:rPr>
              <a:t>计入个人账户。</a:t>
            </a:r>
            <a:endParaRPr lang="zh-CN" altLang="en-US" sz="2000">
              <a:latin typeface="宋体" panose="02010600030101010101" pitchFamily="2" charset="-122"/>
            </a:endParaRPr>
          </a:p>
          <a:p>
            <a:pPr>
              <a:lnSpc>
                <a:spcPts val="3500"/>
              </a:lnSpc>
            </a:pPr>
            <a:r>
              <a:rPr lang="en-US" altLang="zh-CN" sz="2000">
                <a:latin typeface="宋体" panose="02010600030101010101" pitchFamily="2" charset="-122"/>
              </a:rPr>
              <a:t>    2023</a:t>
            </a:r>
            <a:r>
              <a:rPr lang="zh-CN" altLang="en-US" sz="2000">
                <a:latin typeface="宋体" panose="02010600030101010101" pitchFamily="2" charset="-122"/>
              </a:rPr>
              <a:t>年起，退休人员个人账户由统筹基金按定额划入，划入额度为</a:t>
            </a:r>
            <a:r>
              <a:rPr lang="en-US" altLang="zh-CN" sz="2000">
                <a:latin typeface="宋体" panose="02010600030101010101" pitchFamily="2" charset="-122"/>
              </a:rPr>
              <a:t>2021</a:t>
            </a:r>
            <a:r>
              <a:rPr lang="zh-CN" altLang="en-US" sz="2000">
                <a:latin typeface="宋体" panose="02010600030101010101" pitchFamily="2" charset="-122"/>
              </a:rPr>
              <a:t>年全省基本养老金平均水平的</a:t>
            </a:r>
            <a:r>
              <a:rPr lang="en-US" altLang="zh-CN" sz="2000">
                <a:latin typeface="宋体" panose="02010600030101010101" pitchFamily="2" charset="-122"/>
              </a:rPr>
              <a:t>2%</a:t>
            </a:r>
            <a:r>
              <a:rPr lang="zh-CN" altLang="en-US" sz="2000">
                <a:latin typeface="宋体" panose="02010600030101010101" pitchFamily="2" charset="-122"/>
              </a:rPr>
              <a:t>。</a:t>
            </a:r>
            <a:endParaRPr lang="zh-CN" altLang="en-US" sz="2000">
              <a:latin typeface="宋体" panose="02010600030101010101" pitchFamily="2" charset="-122"/>
            </a:endParaRPr>
          </a:p>
          <a:p>
            <a:pPr latinLnBrk="1">
              <a:lnSpc>
                <a:spcPts val="3500"/>
              </a:lnSpc>
            </a:pPr>
            <a:r>
              <a:rPr lang="zh-CN" altLang="en-US" sz="2000">
                <a:latin typeface="宋体" panose="02010600030101010101" pitchFamily="2" charset="-122"/>
              </a:rPr>
              <a:t>    </a:t>
            </a:r>
            <a:r>
              <a:rPr lang="zh-CN" altLang="en-US" sz="2000" b="1">
                <a:latin typeface="宋体" panose="02010600030101010101" pitchFamily="2" charset="-122"/>
              </a:rPr>
              <a:t>调整统筹基金和个人账户结构后，增加的统筹基金主要用于门诊共济保障，提高参保人员门诊待遇。</a:t>
            </a:r>
            <a:endParaRPr lang="zh-CN" altLang="en-US" sz="2000" b="1">
              <a:latin typeface="宋体" panose="02010600030101010101" pitchFamily="2" charset="-122"/>
            </a:endParaRPr>
          </a:p>
          <a:p>
            <a:pPr algn="just">
              <a:lnSpc>
                <a:spcPts val="4500"/>
              </a:lnSpc>
            </a:pPr>
            <a:endParaRPr lang="zh-CN" altLang="en-US" sz="2000">
              <a:latin typeface="Calibri" panose="020F0502020204030204" pitchFamily="34" charset="0"/>
            </a:endParaRPr>
          </a:p>
          <a:p>
            <a:pPr algn="just">
              <a:lnSpc>
                <a:spcPts val="4500"/>
              </a:lnSpc>
            </a:pPr>
            <a:endParaRPr lang="zh-CN" altLang="en-US" sz="2000">
              <a:latin typeface="Calibri" panose="020F0502020204030204" pitchFamily="34" charset="0"/>
            </a:endParaRPr>
          </a:p>
          <a:p>
            <a:pPr algn="just">
              <a:lnSpc>
                <a:spcPts val="4500"/>
              </a:lnSpc>
            </a:pPr>
            <a:endParaRPr lang="zh-CN" altLang="en-US" sz="2000">
              <a:latin typeface="宋体" panose="02010600030101010101" pitchFamily="2" charset="-122"/>
            </a:endParaRPr>
          </a:p>
          <a:p>
            <a:pPr algn="just" eaLnBrk="1" hangingPunct="1">
              <a:lnSpc>
                <a:spcPts val="4500"/>
              </a:lnSpc>
            </a:pPr>
            <a:endParaRPr lang="zh-CN" altLang="en-US" sz="2000">
              <a:latin typeface="Calibri" panose="020F0502020204030204" pitchFamily="34" charset="0"/>
            </a:endParaRPr>
          </a:p>
          <a:p>
            <a:pPr eaLnBrk="1" hangingPunct="1">
              <a:lnSpc>
                <a:spcPct val="150000"/>
              </a:lnSpc>
            </a:pPr>
            <a:endParaRPr lang="zh-CN" altLang="en-US" sz="2000">
              <a:solidFill>
                <a:srgbClr val="000000"/>
              </a:solidFill>
              <a:latin typeface="MS PGothic" panose="020B0600070205080204" pitchFamily="34" charset="-128"/>
              <a:ea typeface="MS PGothic" panose="020B0600070205080204" pitchFamily="34" charset="-128"/>
              <a:sym typeface="MS PGothic" panose="020B0600070205080204" pitchFamily="34" charset="-128"/>
            </a:endParaRPr>
          </a:p>
        </p:txBody>
      </p:sp>
      <p:sp>
        <p:nvSpPr>
          <p:cNvPr id="20485" name="圆角矩形 25"/>
          <p:cNvSpPr/>
          <p:nvPr/>
        </p:nvSpPr>
        <p:spPr>
          <a:xfrm>
            <a:off x="5940425" y="1419225"/>
            <a:ext cx="1728788" cy="720725"/>
          </a:xfrm>
          <a:prstGeom prst="roundRect">
            <a:avLst>
              <a:gd name="adj" fmla="val 16667"/>
            </a:avLst>
          </a:prstGeom>
          <a:noFill/>
          <a:ln w="9525">
            <a:noFill/>
          </a:ln>
        </p:spPr>
        <p:txBody>
          <a:bodyPr>
            <a:spAutoFit/>
          </a:bodyPr>
          <a:p>
            <a:endParaRPr lang="zh-CN" altLang="zh-CN" sz="1800">
              <a:solidFill>
                <a:srgbClr val="000000"/>
              </a:solidFill>
              <a:latin typeface="Calibri" panose="020F0502020204030204" pitchFamily="34" charset="0"/>
              <a:sym typeface="宋体" panose="02010600030101010101" pitchFamily="2" charset="-122"/>
            </a:endParaRPr>
          </a:p>
        </p:txBody>
      </p:sp>
      <p:sp>
        <p:nvSpPr>
          <p:cNvPr id="20486" name="圆角矩形 27"/>
          <p:cNvSpPr/>
          <p:nvPr/>
        </p:nvSpPr>
        <p:spPr>
          <a:xfrm>
            <a:off x="5580063" y="1203325"/>
            <a:ext cx="2089150" cy="936625"/>
          </a:xfrm>
          <a:prstGeom prst="roundRect">
            <a:avLst>
              <a:gd name="adj" fmla="val 16667"/>
            </a:avLst>
          </a:prstGeom>
          <a:noFill/>
          <a:ln w="9525">
            <a:noFill/>
          </a:ln>
        </p:spPr>
        <p:txBody>
          <a:bodyPr>
            <a:spAutoFit/>
          </a:bodyPr>
          <a:p>
            <a:endParaRPr lang="zh-CN" altLang="zh-CN" sz="1800">
              <a:solidFill>
                <a:srgbClr val="000000"/>
              </a:solidFill>
              <a:latin typeface="Calibri" panose="020F0502020204030204" pitchFamily="34" charset="0"/>
              <a:sym typeface="宋体" panose="02010600030101010101" pitchFamily="2" charset="-122"/>
            </a:endParaRPr>
          </a:p>
        </p:txBody>
      </p:sp>
      <p:pic>
        <p:nvPicPr>
          <p:cNvPr id="20487" name="图片 1"/>
          <p:cNvPicPr>
            <a:picLocks noChangeAspect="1"/>
          </p:cNvPicPr>
          <p:nvPr/>
        </p:nvPicPr>
        <p:blipFill>
          <a:blip r:embed="rId1"/>
          <a:stretch>
            <a:fillRect/>
          </a:stretch>
        </p:blipFill>
        <p:spPr>
          <a:xfrm>
            <a:off x="7197725" y="98425"/>
            <a:ext cx="708025" cy="698500"/>
          </a:xfrm>
          <a:prstGeom prst="rect">
            <a:avLst/>
          </a:prstGeom>
          <a:noFill/>
          <a:ln w="9525">
            <a:noFill/>
          </a:ln>
        </p:spPr>
      </p:pic>
    </p:spTree>
  </p:cSld>
  <p:clrMapOvr>
    <a:masterClrMapping/>
  </p:clrMapOvr>
  <p:transition>
    <p:wedg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1505" name="直接连接符 44"/>
          <p:cNvSpPr/>
          <p:nvPr/>
        </p:nvSpPr>
        <p:spPr>
          <a:xfrm flipH="1">
            <a:off x="0" y="0"/>
            <a:ext cx="0" cy="0"/>
          </a:xfrm>
          <a:prstGeom prst="line">
            <a:avLst/>
          </a:prstGeom>
          <a:ln w="25400">
            <a:noFill/>
          </a:ln>
        </p:spPr>
      </p:sp>
      <p:sp>
        <p:nvSpPr>
          <p:cNvPr id="21506" name="直接连接符 60"/>
          <p:cNvSpPr/>
          <p:nvPr/>
        </p:nvSpPr>
        <p:spPr>
          <a:xfrm>
            <a:off x="0" y="0"/>
            <a:ext cx="0" cy="0"/>
          </a:xfrm>
          <a:prstGeom prst="line">
            <a:avLst/>
          </a:prstGeom>
          <a:ln w="25400">
            <a:noFill/>
          </a:ln>
        </p:spPr>
      </p:sp>
      <p:sp>
        <p:nvSpPr>
          <p:cNvPr id="21507" name="矩形 9"/>
          <p:cNvSpPr/>
          <p:nvPr/>
        </p:nvSpPr>
        <p:spPr>
          <a:xfrm>
            <a:off x="103188" y="127000"/>
            <a:ext cx="7891462" cy="615950"/>
          </a:xfrm>
          <a:custGeom>
            <a:avLst/>
            <a:gdLst>
              <a:gd name="txL" fmla="*/ 0 w 5306049"/>
              <a:gd name="txT" fmla="*/ 0 h 999169"/>
              <a:gd name="txR" fmla="*/ 5306049 w 5306049"/>
              <a:gd name="txB" fmla="*/ 999169 h 999169"/>
            </a:gdLst>
            <a:ahLst/>
            <a:cxnLst>
              <a:cxn ang="0">
                <a:pos x="0" y="0"/>
              </a:cxn>
              <a:cxn ang="0">
                <a:pos x="84777095" y="0"/>
              </a:cxn>
              <a:cxn ang="0">
                <a:pos x="84777095" y="1045"/>
              </a:cxn>
              <a:cxn ang="0">
                <a:pos x="0" y="1045"/>
              </a:cxn>
              <a:cxn ang="0">
                <a:pos x="0" y="0"/>
              </a:cxn>
            </a:cxnLst>
            <a:rect l="txL" t="txT" r="txR" b="txB"/>
            <a:pathLst>
              <a:path w="5306049" h="999169">
                <a:moveTo>
                  <a:pt x="0" y="0"/>
                </a:moveTo>
                <a:lnTo>
                  <a:pt x="5306049" y="0"/>
                </a:lnTo>
                <a:lnTo>
                  <a:pt x="5306049" y="999169"/>
                </a:lnTo>
                <a:lnTo>
                  <a:pt x="0" y="999169"/>
                </a:lnTo>
                <a:cubicBezTo>
                  <a:pt x="130629" y="535484"/>
                  <a:pt x="141515" y="496342"/>
                  <a:pt x="0" y="0"/>
                </a:cubicBezTo>
                <a:close/>
              </a:path>
            </a:pathLst>
          </a:custGeom>
          <a:solidFill>
            <a:srgbClr val="B9E1F5"/>
          </a:solidFill>
          <a:ln w="9525">
            <a:noFill/>
          </a:ln>
        </p:spPr>
        <p:txBody>
          <a:bodyPr lIns="81633" tIns="40817" rIns="81633" bIns="40817" anchor="ctr" anchorCtr="0"/>
          <a:p>
            <a:r>
              <a:rPr lang="zh-CN" altLang="en-US" sz="2800" b="1">
                <a:latin typeface="Calibri" panose="020F0502020204030204" pitchFamily="34" charset="0"/>
              </a:rPr>
              <a:t>  二、主要政策措施</a:t>
            </a:r>
            <a:endParaRPr lang="en-US" altLang="zh-CN" sz="2800" b="1">
              <a:solidFill>
                <a:srgbClr val="000000"/>
              </a:solidFill>
              <a:latin typeface="华文隶书" charset="-122"/>
              <a:ea typeface="华文隶书" charset="-122"/>
              <a:sym typeface="华文隶书" charset="-122"/>
            </a:endParaRPr>
          </a:p>
        </p:txBody>
      </p:sp>
      <p:sp>
        <p:nvSpPr>
          <p:cNvPr id="21508" name="文本框 1"/>
          <p:cNvSpPr/>
          <p:nvPr/>
        </p:nvSpPr>
        <p:spPr>
          <a:xfrm>
            <a:off x="285750" y="895350"/>
            <a:ext cx="8616950" cy="4160838"/>
          </a:xfrm>
          <a:prstGeom prst="rect">
            <a:avLst/>
          </a:prstGeom>
          <a:noFill/>
          <a:ln w="9525">
            <a:noFill/>
          </a:ln>
        </p:spPr>
        <p:txBody>
          <a:bodyPr/>
          <a:p>
            <a:pPr>
              <a:lnSpc>
                <a:spcPts val="3500"/>
              </a:lnSpc>
            </a:pPr>
            <a:r>
              <a:rPr lang="zh-CN" altLang="en-US" sz="2000" b="1">
                <a:latin typeface="宋体" panose="02010600030101010101" pitchFamily="2" charset="-122"/>
              </a:rPr>
              <a:t>    </a:t>
            </a:r>
            <a:endParaRPr lang="zh-CN" altLang="en-US" sz="2000" b="1">
              <a:latin typeface="宋体" panose="02010600030101010101" pitchFamily="2" charset="-122"/>
            </a:endParaRPr>
          </a:p>
          <a:p>
            <a:pPr>
              <a:lnSpc>
                <a:spcPts val="2000"/>
              </a:lnSpc>
            </a:pPr>
            <a:r>
              <a:rPr lang="zh-CN" altLang="en-US" sz="2000" b="1">
                <a:latin typeface="宋体" panose="02010600030101010101" pitchFamily="2" charset="-122"/>
              </a:rPr>
              <a:t>    </a:t>
            </a:r>
            <a:endParaRPr lang="en-US" altLang="zh-CN" sz="2000" b="1">
              <a:latin typeface="宋体" panose="02010600030101010101" pitchFamily="2" charset="-122"/>
            </a:endParaRPr>
          </a:p>
          <a:p>
            <a:pPr>
              <a:lnSpc>
                <a:spcPts val="3500"/>
              </a:lnSpc>
            </a:pPr>
            <a:r>
              <a:rPr lang="zh-CN" altLang="en-US" sz="2000">
                <a:latin typeface="宋体" panose="02010600030101010101" pitchFamily="2" charset="-122"/>
              </a:rPr>
              <a:t>    </a:t>
            </a:r>
            <a:endParaRPr lang="en-US" altLang="zh-CN" sz="2000">
              <a:latin typeface="宋体" panose="02010600030101010101" pitchFamily="2" charset="-122"/>
            </a:endParaRPr>
          </a:p>
          <a:p>
            <a:pPr>
              <a:lnSpc>
                <a:spcPts val="3500"/>
              </a:lnSpc>
            </a:pPr>
            <a:r>
              <a:rPr lang="en-US" altLang="zh-CN" sz="2000" b="1">
                <a:latin typeface="宋体" panose="02010600030101010101" pitchFamily="2" charset="-122"/>
              </a:rPr>
              <a:t>    </a:t>
            </a:r>
            <a:r>
              <a:rPr lang="zh-CN" altLang="en-US" sz="2000" b="1">
                <a:latin typeface="宋体" panose="02010600030101010101" pitchFamily="2" charset="-122"/>
              </a:rPr>
              <a:t>“大共济”</a:t>
            </a:r>
            <a:r>
              <a:rPr lang="zh-CN" altLang="en-US" sz="2000">
                <a:latin typeface="宋体" panose="02010600030101010101" pitchFamily="2" charset="-122"/>
              </a:rPr>
              <a:t>是指统筹基金的社会共济。包括：</a:t>
            </a:r>
            <a:r>
              <a:rPr lang="zh-CN" altLang="en-US" sz="2000">
                <a:latin typeface="Calibri" panose="020F0502020204030204" pitchFamily="34" charset="0"/>
              </a:rPr>
              <a:t>普通门诊、门诊慢特病、特殊药品保障。</a:t>
            </a:r>
            <a:endParaRPr lang="en-US" altLang="zh-CN" sz="2000">
              <a:latin typeface="宋体" panose="02010600030101010101" pitchFamily="2" charset="-122"/>
            </a:endParaRPr>
          </a:p>
          <a:p>
            <a:pPr>
              <a:lnSpc>
                <a:spcPts val="3500"/>
              </a:lnSpc>
            </a:pPr>
            <a:r>
              <a:rPr lang="en-US" altLang="zh-CN" sz="2000">
                <a:latin typeface="宋体" panose="02010600030101010101" pitchFamily="2" charset="-122"/>
              </a:rPr>
              <a:t>    </a:t>
            </a:r>
            <a:r>
              <a:rPr lang="zh-CN" altLang="en-US" sz="2000" b="1">
                <a:latin typeface="宋体" panose="02010600030101010101" pitchFamily="2" charset="-122"/>
              </a:rPr>
              <a:t>“小共济”</a:t>
            </a:r>
            <a:r>
              <a:rPr lang="zh-CN" altLang="en-US" sz="2000">
                <a:latin typeface="宋体" panose="02010600030101010101" pitchFamily="2" charset="-122"/>
              </a:rPr>
              <a:t>是指个人账户的家庭共济。主要指参保职工</a:t>
            </a:r>
            <a:r>
              <a:rPr lang="zh-CN" altLang="en-US" sz="2000">
                <a:latin typeface="Calibri" panose="020F0502020204030204" pitchFamily="34" charset="0"/>
              </a:rPr>
              <a:t>及其配偶、父母和子女之间建立家庭共济关系。</a:t>
            </a:r>
            <a:endParaRPr lang="zh-CN" altLang="en-US" sz="2000">
              <a:latin typeface="Calibri" panose="020F0502020204030204" pitchFamily="34" charset="0"/>
            </a:endParaRPr>
          </a:p>
          <a:p>
            <a:pPr>
              <a:lnSpc>
                <a:spcPts val="4500"/>
              </a:lnSpc>
            </a:pPr>
            <a:endParaRPr lang="zh-CN" altLang="en-US" sz="2000">
              <a:latin typeface="宋体" panose="02010600030101010101" pitchFamily="2" charset="-122"/>
            </a:endParaRPr>
          </a:p>
          <a:p>
            <a:pPr algn="just">
              <a:lnSpc>
                <a:spcPts val="4500"/>
              </a:lnSpc>
            </a:pPr>
            <a:endParaRPr lang="zh-CN" altLang="en-US" sz="2000">
              <a:latin typeface="Calibri" panose="020F0502020204030204" pitchFamily="34" charset="0"/>
            </a:endParaRPr>
          </a:p>
          <a:p>
            <a:pPr algn="just">
              <a:lnSpc>
                <a:spcPts val="4500"/>
              </a:lnSpc>
            </a:pPr>
            <a:endParaRPr lang="zh-CN" altLang="en-US" sz="2000">
              <a:latin typeface="Calibri" panose="020F0502020204030204" pitchFamily="34" charset="0"/>
            </a:endParaRPr>
          </a:p>
          <a:p>
            <a:pPr algn="just">
              <a:lnSpc>
                <a:spcPts val="4500"/>
              </a:lnSpc>
            </a:pPr>
            <a:endParaRPr lang="zh-CN" altLang="en-US" sz="2000">
              <a:latin typeface="宋体" panose="02010600030101010101" pitchFamily="2" charset="-122"/>
            </a:endParaRPr>
          </a:p>
          <a:p>
            <a:pPr algn="just" eaLnBrk="1" hangingPunct="1">
              <a:lnSpc>
                <a:spcPts val="4500"/>
              </a:lnSpc>
            </a:pPr>
            <a:endParaRPr lang="zh-CN" altLang="en-US" sz="2000">
              <a:latin typeface="Calibri" panose="020F0502020204030204" pitchFamily="34" charset="0"/>
            </a:endParaRPr>
          </a:p>
          <a:p>
            <a:pPr eaLnBrk="1" hangingPunct="1">
              <a:lnSpc>
                <a:spcPct val="150000"/>
              </a:lnSpc>
            </a:pPr>
            <a:endParaRPr lang="zh-CN" altLang="en-US" sz="2000">
              <a:solidFill>
                <a:srgbClr val="000000"/>
              </a:solidFill>
              <a:latin typeface="MS PGothic" panose="020B0600070205080204" pitchFamily="34" charset="-128"/>
              <a:ea typeface="MS PGothic" panose="020B0600070205080204" pitchFamily="34" charset="-128"/>
              <a:sym typeface="MS PGothic" panose="020B0600070205080204" pitchFamily="34" charset="-128"/>
            </a:endParaRPr>
          </a:p>
        </p:txBody>
      </p:sp>
      <p:sp>
        <p:nvSpPr>
          <p:cNvPr id="21509" name="圆角矩形 25"/>
          <p:cNvSpPr/>
          <p:nvPr/>
        </p:nvSpPr>
        <p:spPr>
          <a:xfrm>
            <a:off x="5940425" y="1419225"/>
            <a:ext cx="1728788" cy="720725"/>
          </a:xfrm>
          <a:prstGeom prst="roundRect">
            <a:avLst>
              <a:gd name="adj" fmla="val 16667"/>
            </a:avLst>
          </a:prstGeom>
          <a:noFill/>
          <a:ln w="9525">
            <a:noFill/>
          </a:ln>
        </p:spPr>
        <p:txBody>
          <a:bodyPr>
            <a:spAutoFit/>
          </a:bodyPr>
          <a:p>
            <a:endParaRPr lang="zh-CN" altLang="zh-CN" sz="1800">
              <a:solidFill>
                <a:srgbClr val="000000"/>
              </a:solidFill>
              <a:latin typeface="Calibri" panose="020F0502020204030204" pitchFamily="34" charset="0"/>
              <a:sym typeface="宋体" panose="02010600030101010101" pitchFamily="2" charset="-122"/>
            </a:endParaRPr>
          </a:p>
        </p:txBody>
      </p:sp>
      <p:sp>
        <p:nvSpPr>
          <p:cNvPr id="21510" name="圆角矩形 27"/>
          <p:cNvSpPr/>
          <p:nvPr/>
        </p:nvSpPr>
        <p:spPr>
          <a:xfrm>
            <a:off x="5580063" y="1203325"/>
            <a:ext cx="2089150" cy="936625"/>
          </a:xfrm>
          <a:prstGeom prst="roundRect">
            <a:avLst>
              <a:gd name="adj" fmla="val 16667"/>
            </a:avLst>
          </a:prstGeom>
          <a:noFill/>
          <a:ln w="9525">
            <a:noFill/>
          </a:ln>
        </p:spPr>
        <p:txBody>
          <a:bodyPr>
            <a:spAutoFit/>
          </a:bodyPr>
          <a:p>
            <a:endParaRPr lang="zh-CN" altLang="zh-CN" sz="1800">
              <a:solidFill>
                <a:srgbClr val="000000"/>
              </a:solidFill>
              <a:latin typeface="Calibri" panose="020F0502020204030204" pitchFamily="34" charset="0"/>
              <a:sym typeface="宋体" panose="02010600030101010101" pitchFamily="2" charset="-122"/>
            </a:endParaRPr>
          </a:p>
        </p:txBody>
      </p:sp>
      <p:sp>
        <p:nvSpPr>
          <p:cNvPr id="21511" name="TextBox 7"/>
          <p:cNvSpPr/>
          <p:nvPr/>
        </p:nvSpPr>
        <p:spPr>
          <a:xfrm>
            <a:off x="660400" y="965200"/>
            <a:ext cx="7683500" cy="461963"/>
          </a:xfrm>
          <a:prstGeom prst="rect">
            <a:avLst/>
          </a:prstGeom>
          <a:gradFill rotWithShape="1">
            <a:gsLst>
              <a:gs pos="0">
                <a:srgbClr val="29869F">
                  <a:alpha val="100000"/>
                </a:srgbClr>
              </a:gs>
              <a:gs pos="79999">
                <a:srgbClr val="36B0D0">
                  <a:alpha val="100000"/>
                </a:srgbClr>
              </a:gs>
              <a:gs pos="100000">
                <a:srgbClr val="33B3D5">
                  <a:alpha val="100000"/>
                </a:srgbClr>
              </a:gs>
            </a:gsLst>
            <a:lin ang="16200000" scaled="1"/>
            <a:tileRect/>
          </a:gradFill>
          <a:ln w="9525" cap="flat" cmpd="sng">
            <a:solidFill>
              <a:srgbClr val="4BACC6"/>
            </a:solidFill>
            <a:prstDash val="solid"/>
            <a:bevel/>
            <a:headEnd type="none" w="med" len="med"/>
            <a:tailEnd type="none" w="med" len="med"/>
          </a:ln>
        </p:spPr>
        <p:txBody>
          <a:bodyPr>
            <a:spAutoFit/>
          </a:bodyPr>
          <a:p>
            <a:r>
              <a:rPr lang="zh-CN" altLang="en-US" sz="2400" b="1">
                <a:latin typeface="Calibri" panose="020F0502020204030204" pitchFamily="34" charset="0"/>
              </a:rPr>
              <a:t>（二） 建立两种共济，即增强“大共济”和“小共济”</a:t>
            </a:r>
            <a:endParaRPr lang="zh-CN" altLang="en-US" sz="2400" b="1">
              <a:latin typeface="Calibri" panose="020F0502020204030204" pitchFamily="34" charset="0"/>
            </a:endParaRPr>
          </a:p>
        </p:txBody>
      </p:sp>
      <p:pic>
        <p:nvPicPr>
          <p:cNvPr id="21512" name="图片 1"/>
          <p:cNvPicPr>
            <a:picLocks noChangeAspect="1"/>
          </p:cNvPicPr>
          <p:nvPr/>
        </p:nvPicPr>
        <p:blipFill>
          <a:blip r:embed="rId1"/>
          <a:stretch>
            <a:fillRect/>
          </a:stretch>
        </p:blipFill>
        <p:spPr>
          <a:xfrm>
            <a:off x="7169150" y="127000"/>
            <a:ext cx="708025" cy="698500"/>
          </a:xfrm>
          <a:prstGeom prst="rect">
            <a:avLst/>
          </a:prstGeom>
          <a:noFill/>
          <a:ln w="9525">
            <a:noFill/>
          </a:ln>
        </p:spPr>
      </p:pic>
    </p:spTree>
  </p:cSld>
  <p:clrMapOvr>
    <a:masterClrMapping/>
  </p:clrMapOvr>
  <p:transition>
    <p:wedg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2529" name="直接连接符 44"/>
          <p:cNvSpPr/>
          <p:nvPr/>
        </p:nvSpPr>
        <p:spPr>
          <a:xfrm flipH="1">
            <a:off x="0" y="0"/>
            <a:ext cx="0" cy="0"/>
          </a:xfrm>
          <a:prstGeom prst="line">
            <a:avLst/>
          </a:prstGeom>
          <a:ln w="25400">
            <a:noFill/>
          </a:ln>
        </p:spPr>
      </p:sp>
      <p:sp>
        <p:nvSpPr>
          <p:cNvPr id="22530" name="直接连接符 60"/>
          <p:cNvSpPr/>
          <p:nvPr/>
        </p:nvSpPr>
        <p:spPr>
          <a:xfrm>
            <a:off x="0" y="0"/>
            <a:ext cx="0" cy="0"/>
          </a:xfrm>
          <a:prstGeom prst="line">
            <a:avLst/>
          </a:prstGeom>
          <a:ln w="25400">
            <a:noFill/>
          </a:ln>
        </p:spPr>
      </p:sp>
      <p:sp>
        <p:nvSpPr>
          <p:cNvPr id="22531" name="矩形 9"/>
          <p:cNvSpPr/>
          <p:nvPr/>
        </p:nvSpPr>
        <p:spPr>
          <a:xfrm>
            <a:off x="103188" y="139700"/>
            <a:ext cx="7891462" cy="615950"/>
          </a:xfrm>
          <a:custGeom>
            <a:avLst/>
            <a:gdLst>
              <a:gd name="txL" fmla="*/ 0 w 5306049"/>
              <a:gd name="txT" fmla="*/ 0 h 999169"/>
              <a:gd name="txR" fmla="*/ 5306049 w 5306049"/>
              <a:gd name="txB" fmla="*/ 999169 h 999169"/>
            </a:gdLst>
            <a:ahLst/>
            <a:cxnLst>
              <a:cxn ang="0">
                <a:pos x="0" y="0"/>
              </a:cxn>
              <a:cxn ang="0">
                <a:pos x="84777095" y="0"/>
              </a:cxn>
              <a:cxn ang="0">
                <a:pos x="84777095" y="1045"/>
              </a:cxn>
              <a:cxn ang="0">
                <a:pos x="0" y="1045"/>
              </a:cxn>
              <a:cxn ang="0">
                <a:pos x="0" y="0"/>
              </a:cxn>
            </a:cxnLst>
            <a:rect l="txL" t="txT" r="txR" b="txB"/>
            <a:pathLst>
              <a:path w="5306049" h="999169">
                <a:moveTo>
                  <a:pt x="0" y="0"/>
                </a:moveTo>
                <a:lnTo>
                  <a:pt x="5306049" y="0"/>
                </a:lnTo>
                <a:lnTo>
                  <a:pt x="5306049" y="999169"/>
                </a:lnTo>
                <a:lnTo>
                  <a:pt x="0" y="999169"/>
                </a:lnTo>
                <a:cubicBezTo>
                  <a:pt x="130629" y="535484"/>
                  <a:pt x="141515" y="496342"/>
                  <a:pt x="0" y="0"/>
                </a:cubicBezTo>
                <a:close/>
              </a:path>
            </a:pathLst>
          </a:custGeom>
          <a:solidFill>
            <a:srgbClr val="B9E1F5"/>
          </a:solidFill>
          <a:ln w="9525">
            <a:noFill/>
          </a:ln>
        </p:spPr>
        <p:txBody>
          <a:bodyPr lIns="81633" tIns="40817" rIns="81633" bIns="40817" anchor="ctr" anchorCtr="0"/>
          <a:p>
            <a:r>
              <a:rPr lang="zh-CN" altLang="en-US" sz="2800" b="1">
                <a:latin typeface="Calibri" panose="020F0502020204030204" pitchFamily="34" charset="0"/>
              </a:rPr>
              <a:t>  二、主要政策措施</a:t>
            </a:r>
            <a:endParaRPr lang="en-US" altLang="zh-CN" sz="2800" b="1">
              <a:solidFill>
                <a:srgbClr val="000000"/>
              </a:solidFill>
              <a:latin typeface="华文隶书" charset="-122"/>
              <a:ea typeface="华文隶书" charset="-122"/>
              <a:sym typeface="华文隶书" charset="-122"/>
            </a:endParaRPr>
          </a:p>
        </p:txBody>
      </p:sp>
      <p:sp>
        <p:nvSpPr>
          <p:cNvPr id="10245" name="文本框 1"/>
          <p:cNvSpPr>
            <a:spLocks noChangeArrowheads="1"/>
          </p:cNvSpPr>
          <p:nvPr/>
        </p:nvSpPr>
        <p:spPr bwMode="auto">
          <a:xfrm>
            <a:off x="285750" y="895350"/>
            <a:ext cx="8616950" cy="4160837"/>
          </a:xfrm>
          <a:prstGeom prst="rect">
            <a:avLst/>
          </a:prstGeom>
          <a:noFill/>
          <a:ln w="9525">
            <a:noFill/>
            <a:miter lim="800000"/>
          </a:ln>
        </p:spPr>
        <p:txBody>
          <a:bodyPr/>
          <a:lstStyle/>
          <a:p>
            <a:pPr marL="0" marR="0" lvl="0" indent="0" algn="l" defTabSz="914400" rtl="0" eaLnBrk="0" fontAlgn="base" latinLnBrk="0" hangingPunct="0">
              <a:lnSpc>
                <a:spcPts val="3500"/>
              </a:lnSpc>
              <a:spcBef>
                <a:spcPct val="0"/>
              </a:spcBef>
              <a:spcAft>
                <a:spcPct val="0"/>
              </a:spcAft>
              <a:buClrTx/>
              <a:buSzTx/>
              <a:buFont typeface="Arial" panose="020B0604020202020204" pitchFamily="34" charset="0"/>
              <a:buNone/>
              <a:defRPr/>
            </a:pPr>
            <a:r>
              <a:rPr kumimoji="0" lang="zh-CN" altLang="en-US" sz="2000" b="1" i="0" u="none" strike="noStrike" kern="1200" cap="none" spc="0" normalizeH="0" baseline="0" noProof="0" dirty="0">
                <a:ln>
                  <a:noFill/>
                </a:ln>
                <a:solidFill>
                  <a:schemeClr val="tx1"/>
                </a:solidFill>
                <a:effectLst/>
                <a:uLnTx/>
                <a:uFillTx/>
                <a:latin typeface="+mn-ea"/>
                <a:ea typeface="+mn-ea"/>
                <a:cs typeface="+mn-cs"/>
              </a:rPr>
              <a:t>    </a:t>
            </a:r>
            <a:endParaRPr kumimoji="0" lang="zh-CN" altLang="en-US" sz="2000" b="1" i="0" u="none" strike="noStrike" kern="1200" cap="none" spc="0" normalizeH="0" baseline="0" noProof="0" dirty="0">
              <a:ln>
                <a:noFill/>
              </a:ln>
              <a:solidFill>
                <a:schemeClr val="tx1"/>
              </a:solidFill>
              <a:effectLst/>
              <a:uLnTx/>
              <a:uFillTx/>
              <a:latin typeface="+mn-ea"/>
              <a:ea typeface="+mn-ea"/>
              <a:cs typeface="+mn-cs"/>
            </a:endParaRPr>
          </a:p>
          <a:p>
            <a:pPr marL="0" marR="0" lvl="0" indent="0" algn="l" defTabSz="914400" rtl="0" eaLnBrk="0" fontAlgn="base" latinLnBrk="0" hangingPunct="0">
              <a:lnSpc>
                <a:spcPts val="2000"/>
              </a:lnSpc>
              <a:spcBef>
                <a:spcPct val="0"/>
              </a:spcBef>
              <a:spcAft>
                <a:spcPct val="0"/>
              </a:spcAft>
              <a:buClrTx/>
              <a:buSzTx/>
              <a:buFont typeface="Arial" panose="020B0604020202020204" pitchFamily="34" charset="0"/>
              <a:buNone/>
              <a:defRPr/>
            </a:pPr>
            <a:r>
              <a:rPr kumimoji="0" lang="zh-CN" altLang="en-US" sz="2000" b="1" i="0" u="none" strike="noStrike" kern="1200" cap="none" spc="0" normalizeH="0" baseline="0" noProof="0" dirty="0">
                <a:ln>
                  <a:noFill/>
                </a:ln>
                <a:solidFill>
                  <a:schemeClr val="tx1"/>
                </a:solidFill>
                <a:effectLst/>
                <a:uLnTx/>
                <a:uFillTx/>
                <a:latin typeface="+mn-ea"/>
                <a:ea typeface="+mn-ea"/>
                <a:cs typeface="+mn-cs"/>
              </a:rPr>
              <a:t>    </a:t>
            </a:r>
            <a:endParaRPr kumimoji="0" lang="en-US" altLang="zh-CN" sz="2000" b="1" i="0" u="none" strike="noStrike" kern="1200" cap="none" spc="0" normalizeH="0" baseline="0" noProof="0" dirty="0">
              <a:ln>
                <a:noFill/>
              </a:ln>
              <a:solidFill>
                <a:schemeClr val="tx1"/>
              </a:solidFill>
              <a:effectLst/>
              <a:uLnTx/>
              <a:uFillTx/>
              <a:latin typeface="+mn-ea"/>
              <a:ea typeface="+mn-ea"/>
              <a:cs typeface="+mn-cs"/>
            </a:endParaRPr>
          </a:p>
          <a:p>
            <a:pPr marL="0" marR="0" lvl="0" indent="0" algn="l" defTabSz="914400" rtl="0" eaLnBrk="0" fontAlgn="base" latinLnBrk="0" hangingPunct="0">
              <a:lnSpc>
                <a:spcPts val="3500"/>
              </a:lnSpc>
              <a:spcBef>
                <a:spcPct val="0"/>
              </a:spcBef>
              <a:spcAft>
                <a:spcPct val="0"/>
              </a:spcAft>
              <a:buClrTx/>
              <a:buSzTx/>
              <a:buFont typeface="Arial" panose="020B0604020202020204" pitchFamily="34" charset="0"/>
              <a:buNone/>
              <a:defRPr/>
            </a:pPr>
            <a:r>
              <a:rPr kumimoji="0" lang="zh-CN" altLang="en-US" sz="2000" b="0" i="0" u="none" strike="noStrike" kern="1200" cap="none" spc="0" normalizeH="0" baseline="0" noProof="0" dirty="0">
                <a:ln>
                  <a:noFill/>
                </a:ln>
                <a:solidFill>
                  <a:schemeClr val="tx1"/>
                </a:solidFill>
                <a:effectLst/>
                <a:uLnTx/>
                <a:uFillTx/>
                <a:latin typeface="+mn-ea"/>
                <a:ea typeface="宋体" panose="02010600030101010101" pitchFamily="2" charset="-122"/>
                <a:cs typeface="+mn-cs"/>
              </a:rPr>
              <a:t>    参保人员一个自然年度内在定点医疗机构门诊就医和定点零售药店购药发生的政策范围内的费用，由统筹基金按以下规定支付：</a:t>
            </a:r>
            <a:endParaRPr kumimoji="0" lang="zh-CN" altLang="en-US" sz="2000" b="0" i="0" u="none" strike="noStrike" kern="1200" cap="none" spc="0" normalizeH="0" baseline="0" noProof="0" dirty="0">
              <a:ln>
                <a:noFill/>
              </a:ln>
              <a:solidFill>
                <a:schemeClr val="tx1"/>
              </a:solidFill>
              <a:effectLst/>
              <a:uLnTx/>
              <a:uFillTx/>
              <a:latin typeface="Calibri" panose="020F0502020204030204" pitchFamily="34" charset="0"/>
              <a:ea typeface="宋体" panose="02010600030101010101" pitchFamily="2" charset="-122"/>
              <a:cs typeface="+mn-cs"/>
            </a:endParaRPr>
          </a:p>
          <a:p>
            <a:pPr marL="0" marR="0" lvl="0" indent="0" algn="just" defTabSz="914400" rtl="0" eaLnBrk="0" fontAlgn="base" latinLnBrk="0" hangingPunct="0">
              <a:lnSpc>
                <a:spcPts val="4000"/>
              </a:lnSpc>
              <a:spcBef>
                <a:spcPct val="0"/>
              </a:spcBef>
              <a:spcAft>
                <a:spcPct val="0"/>
              </a:spcAft>
              <a:buClrTx/>
              <a:buSzTx/>
              <a:buFont typeface="Arial" panose="020B0604020202020204" pitchFamily="34" charset="0"/>
              <a:buNone/>
              <a:defRPr/>
            </a:pPr>
            <a:r>
              <a:rPr kumimoji="0" lang="zh-CN" altLang="en-US" sz="2000" b="0" i="0" u="none" strike="noStrike" kern="1200" cap="none" spc="0" normalizeH="0" baseline="0" noProof="0" dirty="0">
                <a:ln>
                  <a:noFill/>
                </a:ln>
                <a:solidFill>
                  <a:schemeClr val="tx1"/>
                </a:solidFill>
                <a:effectLst/>
                <a:uLnTx/>
                <a:uFillTx/>
                <a:latin typeface="+mn-ea"/>
                <a:ea typeface="宋体" panose="02010600030101010101" pitchFamily="2" charset="-122"/>
                <a:cs typeface="+mn-cs"/>
              </a:rPr>
              <a:t>   </a:t>
            </a:r>
            <a:r>
              <a:rPr kumimoji="0" lang="zh-CN" altLang="en-US" sz="2000" b="1" i="0" u="none" strike="noStrike" kern="1200" cap="none" spc="0" normalizeH="0" baseline="0" noProof="0" dirty="0">
                <a:ln>
                  <a:noFill/>
                </a:ln>
                <a:solidFill>
                  <a:schemeClr val="tx1"/>
                </a:solidFill>
                <a:effectLst/>
                <a:uLnTx/>
                <a:uFillTx/>
                <a:latin typeface="+mn-ea"/>
                <a:ea typeface="宋体" panose="02010600030101010101" pitchFamily="2" charset="-122"/>
                <a:cs typeface="+mn-cs"/>
              </a:rPr>
              <a:t> （一）不设起付线。</a:t>
            </a:r>
            <a:endParaRPr kumimoji="0" lang="zh-CN" altLang="en-US" sz="2000" b="1" i="0" u="none" strike="noStrike" kern="1200" cap="none" spc="0" normalizeH="0" baseline="0" noProof="0" dirty="0">
              <a:ln>
                <a:noFill/>
              </a:ln>
              <a:solidFill>
                <a:schemeClr val="tx1"/>
              </a:solidFill>
              <a:effectLst/>
              <a:uLnTx/>
              <a:uFillTx/>
              <a:latin typeface="+mn-ea"/>
              <a:ea typeface="宋体" panose="02010600030101010101" pitchFamily="2" charset="-122"/>
              <a:cs typeface="+mn-cs"/>
            </a:endParaRPr>
          </a:p>
          <a:p>
            <a:pPr marL="0" marR="0" lvl="0" indent="0" algn="just" defTabSz="914400" rtl="0" eaLnBrk="0" fontAlgn="base" latinLnBrk="0" hangingPunct="0">
              <a:lnSpc>
                <a:spcPts val="4000"/>
              </a:lnSpc>
              <a:spcBef>
                <a:spcPct val="0"/>
              </a:spcBef>
              <a:spcAft>
                <a:spcPct val="0"/>
              </a:spcAft>
              <a:buClrTx/>
              <a:buSzTx/>
              <a:buFont typeface="Arial" panose="020B0604020202020204" pitchFamily="34" charset="0"/>
              <a:buNone/>
              <a:defRPr/>
            </a:pPr>
            <a:r>
              <a:rPr kumimoji="0" lang="zh-CN" altLang="en-US" sz="2000" b="0" i="0" u="none" strike="noStrike" kern="1200" cap="none" spc="0" normalizeH="0" baseline="0" noProof="0" dirty="0">
                <a:ln>
                  <a:noFill/>
                </a:ln>
                <a:solidFill>
                  <a:schemeClr val="tx1"/>
                </a:solidFill>
                <a:effectLst/>
                <a:uLnTx/>
                <a:uFillTx/>
                <a:latin typeface="+mn-ea"/>
                <a:ea typeface="宋体" panose="02010600030101010101" pitchFamily="2" charset="-122"/>
                <a:cs typeface="+mn-cs"/>
              </a:rPr>
              <a:t>    </a:t>
            </a:r>
            <a:r>
              <a:rPr kumimoji="0" lang="zh-CN" altLang="en-US" sz="2000" b="1" i="0" u="none" strike="noStrike" kern="1200" cap="none" spc="0" normalizeH="0" baseline="0" noProof="0" dirty="0">
                <a:ln>
                  <a:noFill/>
                </a:ln>
                <a:solidFill>
                  <a:schemeClr val="tx1"/>
                </a:solidFill>
                <a:effectLst/>
                <a:uLnTx/>
                <a:uFillTx/>
                <a:latin typeface="+mn-ea"/>
                <a:ea typeface="宋体" panose="02010600030101010101" pitchFamily="2" charset="-122"/>
                <a:cs typeface="+mn-cs"/>
              </a:rPr>
              <a:t>（二）年最高支付限额</a:t>
            </a:r>
            <a:r>
              <a:rPr kumimoji="0" lang="en-US" altLang="zh-CN" sz="2000" b="1" i="0" u="none" strike="noStrike" kern="1200" cap="none" spc="0" normalizeH="0" baseline="0" noProof="0" dirty="0">
                <a:ln>
                  <a:noFill/>
                </a:ln>
                <a:solidFill>
                  <a:schemeClr val="tx1"/>
                </a:solidFill>
                <a:effectLst/>
                <a:uLnTx/>
                <a:uFillTx/>
                <a:latin typeface="+mn-ea"/>
                <a:ea typeface="宋体" panose="02010600030101010101" pitchFamily="2" charset="-122"/>
                <a:cs typeface="+mn-cs"/>
              </a:rPr>
              <a:t>:</a:t>
            </a:r>
            <a:r>
              <a:rPr kumimoji="0" lang="en-US" altLang="zh-CN" sz="2000" b="0" i="0" u="none" strike="noStrike" kern="1200" cap="none" spc="0" normalizeH="0" baseline="0" noProof="0" dirty="0">
                <a:ln w="22225">
                  <a:solidFill>
                    <a:schemeClr val="accent2"/>
                  </a:solidFill>
                  <a:prstDash val="solid"/>
                </a:ln>
                <a:solidFill>
                  <a:schemeClr val="accent2">
                    <a:lumMod val="40000"/>
                    <a:lumOff val="60000"/>
                  </a:schemeClr>
                </a:solidFill>
                <a:effectLst/>
                <a:uLnTx/>
                <a:uFillTx/>
                <a:latin typeface="+mn-ea"/>
                <a:ea typeface="宋体" panose="02010600030101010101" pitchFamily="2" charset="-122"/>
                <a:cs typeface="+mn-cs"/>
              </a:rPr>
              <a:t>4.2%</a:t>
            </a:r>
            <a:r>
              <a:rPr kumimoji="0" lang="zh-CN" altLang="en-US" sz="2000" b="0" i="0" u="none" strike="noStrike" kern="1200" cap="none" spc="0" normalizeH="0" baseline="0" noProof="0" dirty="0">
                <a:ln>
                  <a:noFill/>
                </a:ln>
                <a:solidFill>
                  <a:schemeClr val="tx1"/>
                </a:solidFill>
                <a:effectLst/>
                <a:uLnTx/>
                <a:uFillTx/>
                <a:latin typeface="+mn-ea"/>
                <a:ea typeface="宋体" panose="02010600030101010101" pitchFamily="2" charset="-122"/>
                <a:cs typeface="+mn-cs"/>
              </a:rPr>
              <a:t>、</a:t>
            </a:r>
            <a:r>
              <a:rPr kumimoji="0" lang="en-US" altLang="zh-CN" sz="2000" b="0" i="0" u="none" strike="noStrike" kern="1200" cap="none" spc="0" normalizeH="0" baseline="0" noProof="0" dirty="0">
                <a:ln>
                  <a:noFill/>
                </a:ln>
                <a:solidFill>
                  <a:schemeClr val="tx1"/>
                </a:solidFill>
                <a:effectLst/>
                <a:uLnTx/>
                <a:uFillTx/>
                <a:latin typeface="+mn-ea"/>
                <a:ea typeface="宋体" panose="02010600030101010101" pitchFamily="2" charset="-122"/>
                <a:cs typeface="+mn-cs"/>
              </a:rPr>
              <a:t>4.5%</a:t>
            </a:r>
            <a:r>
              <a:rPr kumimoji="0" lang="zh-CN" altLang="en-US" sz="2000" b="0" i="0" u="none" strike="noStrike" kern="1200" cap="none" spc="0" normalizeH="0" baseline="0" noProof="0" dirty="0">
                <a:ln>
                  <a:noFill/>
                </a:ln>
                <a:solidFill>
                  <a:schemeClr val="tx1"/>
                </a:solidFill>
                <a:effectLst/>
                <a:uLnTx/>
                <a:uFillTx/>
                <a:latin typeface="+mn-ea"/>
                <a:ea typeface="宋体" panose="02010600030101010101" pitchFamily="2" charset="-122"/>
                <a:cs typeface="+mn-cs"/>
              </a:rPr>
              <a:t>缴费人员</a:t>
            </a:r>
            <a:r>
              <a:rPr kumimoji="0" lang="en-US" altLang="zh-CN" sz="2000" b="0" i="0" u="none" strike="noStrike" kern="1200" cap="none" spc="0" normalizeH="0" baseline="0" noProof="0" dirty="0">
                <a:ln w="22225">
                  <a:solidFill>
                    <a:schemeClr val="accent2"/>
                  </a:solidFill>
                  <a:prstDash val="solid"/>
                </a:ln>
                <a:solidFill>
                  <a:schemeClr val="accent2">
                    <a:lumMod val="40000"/>
                    <a:lumOff val="60000"/>
                  </a:schemeClr>
                </a:solidFill>
                <a:effectLst/>
                <a:uLnTx/>
                <a:uFillTx/>
                <a:latin typeface="+mn-ea"/>
                <a:ea typeface="宋体" panose="02010600030101010101" pitchFamily="2" charset="-122"/>
                <a:cs typeface="+mn-cs"/>
              </a:rPr>
              <a:t>500</a:t>
            </a:r>
            <a:r>
              <a:rPr kumimoji="0" lang="zh-CN" altLang="en-US" sz="2000" b="0" i="0" u="none" strike="noStrike" kern="1200" cap="none" spc="0" normalizeH="0" baseline="0" noProof="0" dirty="0">
                <a:ln w="22225">
                  <a:solidFill>
                    <a:schemeClr val="accent2"/>
                  </a:solidFill>
                  <a:prstDash val="solid"/>
                </a:ln>
                <a:solidFill>
                  <a:schemeClr val="accent2">
                    <a:lumMod val="40000"/>
                    <a:lumOff val="60000"/>
                  </a:schemeClr>
                </a:solidFill>
                <a:effectLst/>
                <a:uLnTx/>
                <a:uFillTx/>
                <a:latin typeface="+mn-ea"/>
                <a:ea typeface="宋体" panose="02010600030101010101" pitchFamily="2" charset="-122"/>
                <a:cs typeface="+mn-cs"/>
              </a:rPr>
              <a:t>元</a:t>
            </a:r>
            <a:r>
              <a:rPr kumimoji="0" lang="zh-CN" altLang="en-US" sz="2000" b="0" i="0" u="none" strike="noStrike" kern="1200" cap="none" spc="0" normalizeH="0" baseline="0" noProof="0" dirty="0">
                <a:ln>
                  <a:noFill/>
                </a:ln>
                <a:solidFill>
                  <a:schemeClr val="tx1"/>
                </a:solidFill>
                <a:effectLst/>
                <a:uLnTx/>
                <a:uFillTx/>
                <a:latin typeface="+mn-ea"/>
                <a:ea typeface="宋体" panose="02010600030101010101" pitchFamily="2" charset="-122"/>
                <a:cs typeface="+mn-cs"/>
              </a:rPr>
              <a:t>；</a:t>
            </a:r>
            <a:r>
              <a:rPr kumimoji="0" lang="en-US" altLang="zh-CN" sz="2000" b="0" i="0" u="none" strike="noStrike" kern="1200" cap="none" spc="0" normalizeH="0" baseline="0" noProof="0" dirty="0">
                <a:ln w="22225">
                  <a:solidFill>
                    <a:schemeClr val="accent2"/>
                  </a:solidFill>
                  <a:prstDash val="solid"/>
                </a:ln>
                <a:solidFill>
                  <a:schemeClr val="accent2">
                    <a:lumMod val="40000"/>
                    <a:lumOff val="60000"/>
                  </a:schemeClr>
                </a:solidFill>
                <a:effectLst/>
                <a:uLnTx/>
                <a:uFillTx/>
                <a:latin typeface="+mn-ea"/>
                <a:ea typeface="宋体" panose="02010600030101010101" pitchFamily="2" charset="-122"/>
                <a:cs typeface="+mn-cs"/>
              </a:rPr>
              <a:t>6%</a:t>
            </a:r>
            <a:r>
              <a:rPr kumimoji="0" lang="zh-CN" altLang="en-US" sz="2000" b="0" i="0" u="none" strike="noStrike" kern="1200" cap="none" spc="0" normalizeH="0" baseline="0" noProof="0" dirty="0">
                <a:ln>
                  <a:noFill/>
                </a:ln>
                <a:solidFill>
                  <a:schemeClr val="tx1"/>
                </a:solidFill>
                <a:effectLst/>
                <a:uLnTx/>
                <a:uFillTx/>
                <a:latin typeface="+mn-ea"/>
                <a:ea typeface="宋体" panose="02010600030101010101" pitchFamily="2" charset="-122"/>
                <a:cs typeface="+mn-cs"/>
              </a:rPr>
              <a:t>、</a:t>
            </a:r>
            <a:r>
              <a:rPr kumimoji="0" lang="en-US" altLang="zh-CN" sz="2000" b="0" i="0" u="none" strike="noStrike" kern="1200" cap="none" spc="0" normalizeH="0" baseline="0" noProof="0" dirty="0">
                <a:ln>
                  <a:noFill/>
                </a:ln>
                <a:solidFill>
                  <a:schemeClr val="tx1"/>
                </a:solidFill>
                <a:effectLst/>
                <a:uLnTx/>
                <a:uFillTx/>
                <a:latin typeface="+mn-ea"/>
                <a:ea typeface="宋体" panose="02010600030101010101" pitchFamily="2" charset="-122"/>
                <a:cs typeface="+mn-cs"/>
              </a:rPr>
              <a:t>6.5%</a:t>
            </a:r>
            <a:r>
              <a:rPr kumimoji="0" lang="zh-CN" altLang="en-US" sz="2000" b="0" i="0" u="none" strike="noStrike" kern="1200" cap="none" spc="0" normalizeH="0" baseline="0" noProof="0" dirty="0">
                <a:ln>
                  <a:noFill/>
                </a:ln>
                <a:solidFill>
                  <a:schemeClr val="tx1"/>
                </a:solidFill>
                <a:effectLst/>
                <a:uLnTx/>
                <a:uFillTx/>
                <a:latin typeface="+mn-ea"/>
                <a:ea typeface="宋体" panose="02010600030101010101" pitchFamily="2" charset="-122"/>
                <a:cs typeface="+mn-cs"/>
              </a:rPr>
              <a:t>缴费人员</a:t>
            </a:r>
            <a:r>
              <a:rPr kumimoji="0" lang="en-US" altLang="zh-CN" sz="2000" b="0" i="0" u="none" strike="noStrike" kern="1200" cap="none" spc="0" normalizeH="0" baseline="0" noProof="0" dirty="0">
                <a:ln w="22225">
                  <a:solidFill>
                    <a:schemeClr val="accent2"/>
                  </a:solidFill>
                  <a:prstDash val="solid"/>
                </a:ln>
                <a:solidFill>
                  <a:schemeClr val="accent2">
                    <a:lumMod val="40000"/>
                    <a:lumOff val="60000"/>
                  </a:schemeClr>
                </a:solidFill>
                <a:effectLst/>
                <a:uLnTx/>
                <a:uFillTx/>
                <a:latin typeface="+mn-ea"/>
                <a:ea typeface="宋体" panose="02010600030101010101" pitchFamily="2" charset="-122"/>
                <a:cs typeface="+mn-cs"/>
              </a:rPr>
              <a:t>1200</a:t>
            </a:r>
            <a:r>
              <a:rPr kumimoji="0" lang="zh-CN" altLang="en-US" sz="2000" b="0" i="0" u="none" strike="noStrike" kern="1200" cap="none" spc="0" normalizeH="0" baseline="0" noProof="0" dirty="0">
                <a:ln w="22225">
                  <a:solidFill>
                    <a:schemeClr val="accent2"/>
                  </a:solidFill>
                  <a:prstDash val="solid"/>
                </a:ln>
                <a:solidFill>
                  <a:schemeClr val="accent2">
                    <a:lumMod val="40000"/>
                    <a:lumOff val="60000"/>
                  </a:schemeClr>
                </a:solidFill>
                <a:effectLst/>
                <a:uLnTx/>
                <a:uFillTx/>
                <a:latin typeface="+mn-ea"/>
                <a:ea typeface="宋体" panose="02010600030101010101" pitchFamily="2" charset="-122"/>
                <a:cs typeface="+mn-cs"/>
              </a:rPr>
              <a:t>元</a:t>
            </a:r>
            <a:r>
              <a:rPr kumimoji="0" lang="en-US" altLang="zh-CN" sz="2000" b="0" i="0" u="none" strike="noStrike" kern="1200" cap="none" spc="0" normalizeH="0" baseline="0" noProof="0" dirty="0">
                <a:ln>
                  <a:noFill/>
                </a:ln>
                <a:solidFill>
                  <a:schemeClr val="tx1"/>
                </a:solidFill>
                <a:effectLst/>
                <a:uLnTx/>
                <a:uFillTx/>
                <a:latin typeface="+mn-ea"/>
                <a:ea typeface="宋体" panose="02010600030101010101" pitchFamily="2" charset="-122"/>
                <a:cs typeface="+mn-cs"/>
              </a:rPr>
              <a:t>;10%</a:t>
            </a:r>
            <a:r>
              <a:rPr kumimoji="0" lang="zh-CN" altLang="en-US" sz="2000" b="0" i="0" u="none" strike="noStrike" kern="1200" cap="none" spc="0" normalizeH="0" baseline="0" noProof="0" dirty="0">
                <a:ln>
                  <a:noFill/>
                </a:ln>
                <a:solidFill>
                  <a:schemeClr val="tx1"/>
                </a:solidFill>
                <a:effectLst/>
                <a:uLnTx/>
                <a:uFillTx/>
                <a:latin typeface="+mn-ea"/>
                <a:ea typeface="宋体" panose="02010600030101010101" pitchFamily="2" charset="-122"/>
                <a:cs typeface="+mn-cs"/>
              </a:rPr>
              <a:t>缴费人员</a:t>
            </a:r>
            <a:r>
              <a:rPr kumimoji="0" lang="en-US" altLang="zh-CN" sz="2000" b="0" i="0" u="none" strike="noStrike" kern="1200" cap="none" spc="0" normalizeH="0" baseline="0" noProof="0" dirty="0">
                <a:ln>
                  <a:noFill/>
                </a:ln>
                <a:solidFill>
                  <a:schemeClr val="tx1"/>
                </a:solidFill>
                <a:effectLst/>
                <a:uLnTx/>
                <a:uFillTx/>
                <a:latin typeface="+mn-ea"/>
                <a:ea typeface="宋体" panose="02010600030101010101" pitchFamily="2" charset="-122"/>
                <a:cs typeface="+mn-cs"/>
              </a:rPr>
              <a:t>2000</a:t>
            </a:r>
            <a:r>
              <a:rPr kumimoji="0" lang="zh-CN" altLang="en-US" sz="2000" b="0" i="0" u="none" strike="noStrike" kern="1200" cap="none" spc="0" normalizeH="0" baseline="0" noProof="0" dirty="0">
                <a:ln>
                  <a:noFill/>
                </a:ln>
                <a:solidFill>
                  <a:schemeClr val="tx1"/>
                </a:solidFill>
                <a:effectLst/>
                <a:uLnTx/>
                <a:uFillTx/>
                <a:latin typeface="+mn-ea"/>
                <a:ea typeface="宋体" panose="02010600030101010101" pitchFamily="2" charset="-122"/>
                <a:cs typeface="+mn-cs"/>
              </a:rPr>
              <a:t>元。</a:t>
            </a:r>
            <a:r>
              <a:rPr kumimoji="0" lang="en-US" altLang="zh-CN" sz="2000" b="0" i="0" u="none" strike="noStrike" kern="1200" cap="none" spc="0" normalizeH="0" baseline="0" noProof="0" dirty="0">
                <a:ln>
                  <a:noFill/>
                </a:ln>
                <a:solidFill>
                  <a:schemeClr val="tx1"/>
                </a:solidFill>
                <a:effectLst/>
                <a:uLnTx/>
                <a:uFillTx/>
                <a:latin typeface="+mn-ea"/>
                <a:ea typeface="宋体" panose="02010600030101010101" pitchFamily="2" charset="-122"/>
                <a:cs typeface="+mn-cs"/>
              </a:rPr>
              <a:t>2021</a:t>
            </a:r>
            <a:r>
              <a:rPr kumimoji="0" lang="zh-CN" altLang="en-US" sz="2000" b="0" i="0" u="none" strike="noStrike" kern="1200" cap="none" spc="0" normalizeH="0" baseline="0" noProof="0" dirty="0">
                <a:ln>
                  <a:noFill/>
                </a:ln>
                <a:solidFill>
                  <a:schemeClr val="tx1"/>
                </a:solidFill>
                <a:effectLst/>
                <a:uLnTx/>
                <a:uFillTx/>
                <a:latin typeface="+mn-ea"/>
                <a:ea typeface="宋体" panose="02010600030101010101" pitchFamily="2" charset="-122"/>
                <a:cs typeface="+mn-cs"/>
              </a:rPr>
              <a:t>年普通门诊费用由个人账户保障；</a:t>
            </a:r>
            <a:r>
              <a:rPr kumimoji="0" lang="en-US" altLang="zh-CN" sz="2000" b="0" i="0" u="none" strike="noStrike" kern="1200" cap="none" spc="0" normalizeH="0" baseline="0" noProof="0" dirty="0">
                <a:ln w="22225">
                  <a:solidFill>
                    <a:schemeClr val="accent2"/>
                  </a:solidFill>
                  <a:prstDash val="solid"/>
                </a:ln>
                <a:solidFill>
                  <a:schemeClr val="accent2">
                    <a:lumMod val="40000"/>
                    <a:lumOff val="60000"/>
                  </a:schemeClr>
                </a:solidFill>
                <a:effectLst/>
                <a:uLnTx/>
                <a:uFillTx/>
                <a:latin typeface="+mn-ea"/>
                <a:ea typeface="宋体" panose="02010600030101010101" pitchFamily="2" charset="-122"/>
                <a:cs typeface="+mn-cs"/>
              </a:rPr>
              <a:t>2022</a:t>
            </a:r>
            <a:r>
              <a:rPr kumimoji="0" lang="zh-CN" altLang="en-US" sz="2000" b="0" i="0" u="none" strike="noStrike" kern="1200" cap="none" spc="0" normalizeH="0" baseline="0" noProof="0" dirty="0">
                <a:ln w="22225">
                  <a:solidFill>
                    <a:schemeClr val="accent2"/>
                  </a:solidFill>
                  <a:prstDash val="solid"/>
                </a:ln>
                <a:solidFill>
                  <a:schemeClr val="accent2">
                    <a:lumMod val="40000"/>
                    <a:lumOff val="60000"/>
                  </a:schemeClr>
                </a:solidFill>
                <a:effectLst/>
                <a:uLnTx/>
                <a:uFillTx/>
                <a:latin typeface="+mn-ea"/>
                <a:ea typeface="宋体" panose="02010600030101010101" pitchFamily="2" charset="-122"/>
                <a:cs typeface="+mn-cs"/>
              </a:rPr>
              <a:t>年</a:t>
            </a:r>
            <a:r>
              <a:rPr kumimoji="0" lang="zh-CN" altLang="en-US" sz="2000" b="0" i="0" u="none" strike="noStrike" kern="1200" cap="none" spc="0" normalizeH="0" baseline="0" noProof="0" dirty="0">
                <a:ln>
                  <a:noFill/>
                </a:ln>
                <a:solidFill>
                  <a:schemeClr val="tx1"/>
                </a:solidFill>
                <a:effectLst/>
                <a:uLnTx/>
                <a:uFillTx/>
                <a:latin typeface="+mn-ea"/>
                <a:ea typeface="宋体" panose="02010600030101010101" pitchFamily="2" charset="-122"/>
                <a:cs typeface="+mn-cs"/>
              </a:rPr>
              <a:t>按以上最高支付限额标准的</a:t>
            </a:r>
            <a:r>
              <a:rPr kumimoji="0" lang="en-US" altLang="zh-CN" sz="2000" b="0" i="0" u="none" strike="noStrike" kern="1200" cap="none" spc="0" normalizeH="0" baseline="0" noProof="0" dirty="0">
                <a:ln w="22225">
                  <a:solidFill>
                    <a:schemeClr val="accent2"/>
                  </a:solidFill>
                  <a:prstDash val="solid"/>
                </a:ln>
                <a:solidFill>
                  <a:schemeClr val="accent2">
                    <a:lumMod val="40000"/>
                    <a:lumOff val="60000"/>
                  </a:schemeClr>
                </a:solidFill>
                <a:effectLst/>
                <a:uLnTx/>
                <a:uFillTx/>
                <a:latin typeface="+mn-ea"/>
                <a:ea typeface="宋体" panose="02010600030101010101" pitchFamily="2" charset="-122"/>
                <a:cs typeface="+mn-cs"/>
              </a:rPr>
              <a:t>50%</a:t>
            </a:r>
            <a:r>
              <a:rPr kumimoji="0" lang="zh-CN" altLang="en-US" sz="2000" b="0" i="0" u="none" strike="noStrike" kern="1200" cap="none" spc="0" normalizeH="0" baseline="0" noProof="0" dirty="0">
                <a:ln w="22225">
                  <a:solidFill>
                    <a:schemeClr val="accent2"/>
                  </a:solidFill>
                  <a:prstDash val="solid"/>
                </a:ln>
                <a:solidFill>
                  <a:schemeClr val="accent2">
                    <a:lumMod val="40000"/>
                    <a:lumOff val="60000"/>
                  </a:schemeClr>
                </a:solidFill>
                <a:effectLst/>
                <a:uLnTx/>
                <a:uFillTx/>
                <a:latin typeface="+mn-ea"/>
                <a:ea typeface="宋体" panose="02010600030101010101" pitchFamily="2" charset="-122"/>
                <a:cs typeface="+mn-cs"/>
              </a:rPr>
              <a:t>支付</a:t>
            </a:r>
            <a:r>
              <a:rPr kumimoji="0" lang="zh-CN" altLang="en-US" sz="2000" b="0" i="0" u="none" strike="noStrike" kern="1200" cap="none" spc="0" normalizeH="0" baseline="0" noProof="0" dirty="0">
                <a:ln>
                  <a:noFill/>
                </a:ln>
                <a:solidFill>
                  <a:schemeClr val="tx1"/>
                </a:solidFill>
                <a:effectLst/>
                <a:uLnTx/>
                <a:uFillTx/>
                <a:latin typeface="+mn-ea"/>
                <a:ea typeface="宋体" panose="02010600030101010101" pitchFamily="2" charset="-122"/>
                <a:cs typeface="+mn-cs"/>
              </a:rPr>
              <a:t>；</a:t>
            </a:r>
            <a:r>
              <a:rPr kumimoji="0" lang="en-US" altLang="zh-CN" sz="2000" b="0" i="0" u="none" strike="noStrike" kern="1200" cap="none" spc="0" normalizeH="0" baseline="0" noProof="0" dirty="0">
                <a:ln w="22225">
                  <a:solidFill>
                    <a:schemeClr val="accent2"/>
                  </a:solidFill>
                  <a:prstDash val="solid"/>
                </a:ln>
                <a:solidFill>
                  <a:schemeClr val="accent2">
                    <a:lumMod val="40000"/>
                    <a:lumOff val="60000"/>
                  </a:schemeClr>
                </a:solidFill>
                <a:effectLst/>
                <a:uLnTx/>
                <a:uFillTx/>
                <a:latin typeface="+mn-ea"/>
                <a:ea typeface="宋体" panose="02010600030101010101" pitchFamily="2" charset="-122"/>
                <a:cs typeface="+mn-cs"/>
              </a:rPr>
              <a:t>2023</a:t>
            </a:r>
            <a:r>
              <a:rPr kumimoji="0" lang="zh-CN" altLang="en-US" sz="2000" b="0" i="0" u="none" strike="noStrike" kern="1200" cap="none" spc="0" normalizeH="0" baseline="0" noProof="0" dirty="0">
                <a:ln w="22225">
                  <a:solidFill>
                    <a:schemeClr val="accent2"/>
                  </a:solidFill>
                  <a:prstDash val="solid"/>
                </a:ln>
                <a:solidFill>
                  <a:schemeClr val="accent2">
                    <a:lumMod val="40000"/>
                    <a:lumOff val="60000"/>
                  </a:schemeClr>
                </a:solidFill>
                <a:effectLst/>
                <a:uLnTx/>
                <a:uFillTx/>
                <a:latin typeface="+mn-ea"/>
                <a:ea typeface="宋体" panose="02010600030101010101" pitchFamily="2" charset="-122"/>
                <a:cs typeface="+mn-cs"/>
              </a:rPr>
              <a:t>年</a:t>
            </a:r>
            <a:r>
              <a:rPr kumimoji="0" lang="zh-CN" altLang="en-US" sz="2000" b="0" i="0" u="none" strike="noStrike" kern="1200" cap="none" spc="0" normalizeH="0" baseline="0" noProof="0" dirty="0">
                <a:ln>
                  <a:noFill/>
                </a:ln>
                <a:solidFill>
                  <a:schemeClr val="tx1"/>
                </a:solidFill>
                <a:effectLst/>
                <a:uLnTx/>
                <a:uFillTx/>
                <a:latin typeface="+mn-ea"/>
                <a:ea typeface="宋体" panose="02010600030101010101" pitchFamily="2" charset="-122"/>
                <a:cs typeface="+mn-cs"/>
              </a:rPr>
              <a:t>起按以上</a:t>
            </a:r>
            <a:r>
              <a:rPr kumimoji="0" lang="zh-CN" altLang="en-US" sz="2000" b="0" i="0" u="none" strike="noStrike" kern="1200" cap="none" spc="0" normalizeH="0" baseline="0" noProof="0" dirty="0">
                <a:ln w="22225">
                  <a:solidFill>
                    <a:schemeClr val="accent2"/>
                  </a:solidFill>
                  <a:prstDash val="solid"/>
                </a:ln>
                <a:solidFill>
                  <a:schemeClr val="accent2">
                    <a:lumMod val="40000"/>
                    <a:lumOff val="60000"/>
                  </a:schemeClr>
                </a:solidFill>
                <a:effectLst/>
                <a:uLnTx/>
                <a:uFillTx/>
                <a:latin typeface="+mn-ea"/>
                <a:ea typeface="宋体" panose="02010600030101010101" pitchFamily="2" charset="-122"/>
                <a:cs typeface="+mn-cs"/>
              </a:rPr>
              <a:t>最高支付限额标准</a:t>
            </a:r>
            <a:r>
              <a:rPr kumimoji="0" lang="zh-CN" altLang="en-US" sz="2000" b="0" i="0" u="none" strike="noStrike" kern="1200" cap="none" spc="0" normalizeH="0" baseline="0" noProof="0" dirty="0">
                <a:ln>
                  <a:noFill/>
                </a:ln>
                <a:solidFill>
                  <a:schemeClr val="tx1"/>
                </a:solidFill>
                <a:effectLst/>
                <a:uLnTx/>
                <a:uFillTx/>
                <a:latin typeface="+mn-ea"/>
                <a:ea typeface="宋体" panose="02010600030101010101" pitchFamily="2" charset="-122"/>
                <a:cs typeface="+mn-cs"/>
              </a:rPr>
              <a:t>支付。</a:t>
            </a:r>
            <a:endParaRPr kumimoji="0" lang="zh-CN" altLang="en-US" sz="2000" b="0" i="0" u="none" strike="noStrike" kern="1200" cap="none" spc="0" normalizeH="0" baseline="0" noProof="0" dirty="0">
              <a:ln>
                <a:noFill/>
              </a:ln>
              <a:solidFill>
                <a:schemeClr val="tx1"/>
              </a:solidFill>
              <a:effectLst/>
              <a:uLnTx/>
              <a:uFillTx/>
              <a:latin typeface="+mn-ea"/>
              <a:ea typeface="宋体" panose="02010600030101010101" pitchFamily="2" charset="-122"/>
              <a:cs typeface="+mn-cs"/>
            </a:endParaRPr>
          </a:p>
          <a:p>
            <a:pPr marL="0" marR="0" lvl="0" indent="0" algn="l" defTabSz="914400" rtl="0" eaLnBrk="0" fontAlgn="base" latinLnBrk="0" hangingPunct="0">
              <a:lnSpc>
                <a:spcPts val="4500"/>
              </a:lnSpc>
              <a:spcBef>
                <a:spcPct val="0"/>
              </a:spcBef>
              <a:spcAft>
                <a:spcPct val="0"/>
              </a:spcAft>
              <a:buClrTx/>
              <a:buSzTx/>
              <a:buFont typeface="Arial" panose="020B0604020202020204" pitchFamily="34" charset="0"/>
              <a:buNone/>
              <a:defRPr/>
            </a:pPr>
            <a:endParaRPr kumimoji="0" lang="zh-CN" altLang="en-US" sz="2000" b="0" i="0" u="none" strike="noStrike" kern="1200" cap="none" spc="0" normalizeH="0" baseline="0" noProof="0" dirty="0">
              <a:ln>
                <a:noFill/>
              </a:ln>
              <a:solidFill>
                <a:schemeClr val="tx1"/>
              </a:solidFill>
              <a:effectLst/>
              <a:uLnTx/>
              <a:uFillTx/>
              <a:latin typeface="+mn-ea"/>
              <a:ea typeface="+mn-ea"/>
              <a:cs typeface="+mn-cs"/>
            </a:endParaRPr>
          </a:p>
          <a:p>
            <a:pPr marL="0" marR="0" lvl="0" indent="0" algn="just" defTabSz="914400" rtl="0" eaLnBrk="0" fontAlgn="base" latinLnBrk="0" hangingPunct="0">
              <a:lnSpc>
                <a:spcPts val="4500"/>
              </a:lnSpc>
              <a:spcBef>
                <a:spcPct val="0"/>
              </a:spcBef>
              <a:spcAft>
                <a:spcPct val="0"/>
              </a:spcAft>
              <a:buClrTx/>
              <a:buSzTx/>
              <a:buFont typeface="Arial" panose="020B0604020202020204" pitchFamily="34" charset="0"/>
              <a:buNone/>
              <a:defRPr/>
            </a:pPr>
            <a:endParaRPr kumimoji="0" lang="zh-CN" altLang="en-US" sz="2000" b="0" i="0" u="none" strike="noStrike" kern="1200" cap="none" spc="0" normalizeH="0" baseline="0" noProof="0" dirty="0">
              <a:ln>
                <a:noFill/>
              </a:ln>
              <a:solidFill>
                <a:schemeClr val="tx1"/>
              </a:solidFill>
              <a:effectLst/>
              <a:uLnTx/>
              <a:uFillTx/>
              <a:latin typeface="Calibri" panose="020F0502020204030204" pitchFamily="34" charset="0"/>
              <a:ea typeface="宋体" panose="02010600030101010101" pitchFamily="2" charset="-122"/>
              <a:cs typeface="+mn-cs"/>
            </a:endParaRPr>
          </a:p>
          <a:p>
            <a:pPr marL="0" marR="0" lvl="0" indent="0" algn="just" defTabSz="914400" rtl="0" eaLnBrk="0" fontAlgn="base" latinLnBrk="0" hangingPunct="0">
              <a:lnSpc>
                <a:spcPts val="4500"/>
              </a:lnSpc>
              <a:spcBef>
                <a:spcPct val="0"/>
              </a:spcBef>
              <a:spcAft>
                <a:spcPct val="0"/>
              </a:spcAft>
              <a:buClrTx/>
              <a:buSzTx/>
              <a:buFont typeface="Arial" panose="020B0604020202020204" pitchFamily="34" charset="0"/>
              <a:buNone/>
              <a:defRPr/>
            </a:pPr>
            <a:endParaRPr kumimoji="0" lang="zh-CN" altLang="en-US" sz="2000" b="0" i="0" u="none" strike="noStrike" kern="1200" cap="none" spc="0" normalizeH="0" baseline="0" noProof="0" dirty="0">
              <a:ln>
                <a:noFill/>
              </a:ln>
              <a:solidFill>
                <a:schemeClr val="tx1"/>
              </a:solidFill>
              <a:effectLst/>
              <a:uLnTx/>
              <a:uFillTx/>
              <a:latin typeface="Calibri" panose="020F0502020204030204" pitchFamily="34" charset="0"/>
              <a:ea typeface="宋体" panose="02010600030101010101" pitchFamily="2" charset="-122"/>
              <a:cs typeface="+mn-cs"/>
            </a:endParaRPr>
          </a:p>
          <a:p>
            <a:pPr marL="0" marR="0" lvl="0" indent="0" algn="just" defTabSz="914400" rtl="0" eaLnBrk="0" fontAlgn="base" latinLnBrk="0" hangingPunct="0">
              <a:lnSpc>
                <a:spcPts val="4500"/>
              </a:lnSpc>
              <a:spcBef>
                <a:spcPct val="0"/>
              </a:spcBef>
              <a:spcAft>
                <a:spcPct val="0"/>
              </a:spcAft>
              <a:buClrTx/>
              <a:buSzTx/>
              <a:buFont typeface="Arial" panose="020B0604020202020204" pitchFamily="34" charset="0"/>
              <a:buNone/>
              <a:defRPr/>
            </a:pPr>
            <a:endParaRPr kumimoji="0" lang="zh-CN" altLang="en-US" sz="2000" b="0" i="0" u="none" strike="noStrike" kern="1200" cap="none" spc="0" normalizeH="0" baseline="0" noProof="0" dirty="0">
              <a:ln>
                <a:noFill/>
              </a:ln>
              <a:solidFill>
                <a:schemeClr val="tx1"/>
              </a:solidFill>
              <a:effectLst/>
              <a:uLnTx/>
              <a:uFillTx/>
              <a:latin typeface="+mn-ea"/>
              <a:ea typeface="+mn-ea"/>
              <a:cs typeface="+mn-cs"/>
            </a:endParaRPr>
          </a:p>
          <a:p>
            <a:pPr marL="0" marR="0" lvl="0" indent="0" algn="just" defTabSz="914400" rtl="0" eaLnBrk="1" fontAlgn="base" latinLnBrk="0" hangingPunct="1">
              <a:lnSpc>
                <a:spcPts val="4500"/>
              </a:lnSpc>
              <a:spcBef>
                <a:spcPct val="0"/>
              </a:spcBef>
              <a:spcAft>
                <a:spcPct val="0"/>
              </a:spcAft>
              <a:buClrTx/>
              <a:buSzTx/>
              <a:buFont typeface="Arial" panose="020B0604020202020204" pitchFamily="34" charset="0"/>
              <a:buNone/>
              <a:defRPr/>
            </a:pPr>
            <a:endParaRPr kumimoji="0" lang="zh-CN" altLang="en-US" sz="2000" b="0" i="0" u="none" strike="noStrike" kern="1200" cap="none" spc="0" normalizeH="0" baseline="0" noProof="0" dirty="0">
              <a:ln>
                <a:noFill/>
              </a:ln>
              <a:solidFill>
                <a:schemeClr val="tx1"/>
              </a:solidFill>
              <a:effectLst/>
              <a:uLnTx/>
              <a:uFillTx/>
              <a:latin typeface="Calibri" panose="020F0502020204030204" pitchFamily="34" charset="0"/>
              <a:ea typeface="宋体" panose="02010600030101010101" pitchFamily="2" charset="-122"/>
              <a:cs typeface="+mn-cs"/>
            </a:endParaRPr>
          </a:p>
          <a:p>
            <a:pPr marL="0" marR="0" lvl="0" indent="0" algn="l" defTabSz="914400" rtl="0" eaLnBrk="1" fontAlgn="base" latinLnBrk="0" hangingPunct="1">
              <a:lnSpc>
                <a:spcPct val="150000"/>
              </a:lnSpc>
              <a:spcBef>
                <a:spcPct val="0"/>
              </a:spcBef>
              <a:spcAft>
                <a:spcPct val="0"/>
              </a:spcAft>
              <a:buClrTx/>
              <a:buSzTx/>
              <a:buFont typeface="Arial" panose="020B0604020202020204" pitchFamily="34" charset="0"/>
              <a:buNone/>
              <a:defRPr/>
            </a:pPr>
            <a:endParaRPr kumimoji="0" lang="zh-CN" altLang="en-US" sz="2000" b="0" i="0" u="none" strike="noStrike" kern="1200" cap="none" spc="0" normalizeH="0" baseline="0" noProof="0" dirty="0">
              <a:ln>
                <a:noFill/>
              </a:ln>
              <a:solidFill>
                <a:srgbClr val="000000"/>
              </a:solidFill>
              <a:effectLst/>
              <a:uLnTx/>
              <a:uFillTx/>
              <a:latin typeface="MS PGothic" panose="020B0600070205080204" pitchFamily="34" charset="-128"/>
              <a:ea typeface="MS PGothic" panose="020B0600070205080204" pitchFamily="34" charset="-128"/>
              <a:cs typeface="+mn-cs"/>
              <a:sym typeface="MS PGothic" panose="020B0600070205080204" pitchFamily="34" charset="-128"/>
            </a:endParaRPr>
          </a:p>
        </p:txBody>
      </p:sp>
      <p:sp>
        <p:nvSpPr>
          <p:cNvPr id="22533" name="圆角矩形 25"/>
          <p:cNvSpPr/>
          <p:nvPr/>
        </p:nvSpPr>
        <p:spPr>
          <a:xfrm>
            <a:off x="5940425" y="1419225"/>
            <a:ext cx="1728788" cy="720725"/>
          </a:xfrm>
          <a:prstGeom prst="roundRect">
            <a:avLst>
              <a:gd name="adj" fmla="val 16667"/>
            </a:avLst>
          </a:prstGeom>
          <a:noFill/>
          <a:ln w="9525">
            <a:noFill/>
          </a:ln>
        </p:spPr>
        <p:txBody>
          <a:bodyPr>
            <a:spAutoFit/>
          </a:bodyPr>
          <a:p>
            <a:endParaRPr lang="zh-CN" altLang="zh-CN" sz="1800">
              <a:solidFill>
                <a:srgbClr val="000000"/>
              </a:solidFill>
              <a:latin typeface="Calibri" panose="020F0502020204030204" pitchFamily="34" charset="0"/>
              <a:sym typeface="宋体" panose="02010600030101010101" pitchFamily="2" charset="-122"/>
            </a:endParaRPr>
          </a:p>
        </p:txBody>
      </p:sp>
      <p:sp>
        <p:nvSpPr>
          <p:cNvPr id="22534" name="圆角矩形 27"/>
          <p:cNvSpPr/>
          <p:nvPr/>
        </p:nvSpPr>
        <p:spPr>
          <a:xfrm>
            <a:off x="5580063" y="1203325"/>
            <a:ext cx="2089150" cy="936625"/>
          </a:xfrm>
          <a:prstGeom prst="roundRect">
            <a:avLst>
              <a:gd name="adj" fmla="val 16667"/>
            </a:avLst>
          </a:prstGeom>
          <a:noFill/>
          <a:ln w="9525">
            <a:noFill/>
          </a:ln>
        </p:spPr>
        <p:txBody>
          <a:bodyPr>
            <a:spAutoFit/>
          </a:bodyPr>
          <a:p>
            <a:endParaRPr lang="zh-CN" altLang="zh-CN" sz="1800">
              <a:solidFill>
                <a:srgbClr val="000000"/>
              </a:solidFill>
              <a:latin typeface="Calibri" panose="020F0502020204030204" pitchFamily="34" charset="0"/>
              <a:sym typeface="宋体" panose="02010600030101010101" pitchFamily="2" charset="-122"/>
            </a:endParaRPr>
          </a:p>
        </p:txBody>
      </p:sp>
      <p:sp>
        <p:nvSpPr>
          <p:cNvPr id="22535" name="TextBox 7"/>
          <p:cNvSpPr/>
          <p:nvPr/>
        </p:nvSpPr>
        <p:spPr>
          <a:xfrm>
            <a:off x="660400" y="965200"/>
            <a:ext cx="7334250" cy="461963"/>
          </a:xfrm>
          <a:prstGeom prst="rect">
            <a:avLst/>
          </a:prstGeom>
          <a:gradFill rotWithShape="1">
            <a:gsLst>
              <a:gs pos="0">
                <a:srgbClr val="29869F">
                  <a:alpha val="100000"/>
                </a:srgbClr>
              </a:gs>
              <a:gs pos="79999">
                <a:srgbClr val="36B0D0">
                  <a:alpha val="100000"/>
                </a:srgbClr>
              </a:gs>
              <a:gs pos="100000">
                <a:srgbClr val="33B3D5">
                  <a:alpha val="100000"/>
                </a:srgbClr>
              </a:gs>
            </a:gsLst>
            <a:lin ang="16200000" scaled="1"/>
            <a:tileRect/>
          </a:gradFill>
          <a:ln w="9525" cap="flat" cmpd="sng">
            <a:solidFill>
              <a:srgbClr val="4BACC6"/>
            </a:solidFill>
            <a:prstDash val="solid"/>
            <a:bevel/>
            <a:headEnd type="none" w="med" len="med"/>
            <a:tailEnd type="none" w="med" len="med"/>
          </a:ln>
        </p:spPr>
        <p:txBody>
          <a:bodyPr>
            <a:spAutoFit/>
          </a:bodyPr>
          <a:p>
            <a:pPr algn="ctr"/>
            <a:r>
              <a:rPr lang="zh-CN" altLang="en-US" sz="2400" b="1">
                <a:latin typeface="Calibri" panose="020F0502020204030204" pitchFamily="34" charset="0"/>
              </a:rPr>
              <a:t>“大共济”</a:t>
            </a:r>
            <a:r>
              <a:rPr lang="en-US" altLang="zh-CN" sz="2400" b="1">
                <a:latin typeface="Calibri" panose="020F0502020204030204" pitchFamily="34" charset="0"/>
              </a:rPr>
              <a:t>——</a:t>
            </a:r>
            <a:r>
              <a:rPr lang="zh-CN" altLang="en-US" sz="2400" b="1">
                <a:latin typeface="Calibri" panose="020F0502020204030204" pitchFamily="34" charset="0"/>
              </a:rPr>
              <a:t>职工医保普通门诊费用统筹</a:t>
            </a:r>
            <a:endParaRPr lang="zh-CN" altLang="en-US" sz="2400" b="1">
              <a:latin typeface="Calibri" panose="020F0502020204030204" pitchFamily="34" charset="0"/>
            </a:endParaRPr>
          </a:p>
        </p:txBody>
      </p:sp>
      <p:pic>
        <p:nvPicPr>
          <p:cNvPr id="22536" name="图片 1"/>
          <p:cNvPicPr>
            <a:picLocks noChangeAspect="1"/>
          </p:cNvPicPr>
          <p:nvPr/>
        </p:nvPicPr>
        <p:blipFill>
          <a:blip r:embed="rId1"/>
          <a:stretch>
            <a:fillRect/>
          </a:stretch>
        </p:blipFill>
        <p:spPr>
          <a:xfrm>
            <a:off x="7112000" y="139700"/>
            <a:ext cx="708025" cy="698500"/>
          </a:xfrm>
          <a:prstGeom prst="rect">
            <a:avLst/>
          </a:prstGeom>
          <a:noFill/>
          <a:ln w="9525">
            <a:noFill/>
          </a:ln>
        </p:spPr>
      </p:pic>
    </p:spTree>
  </p:cSld>
  <p:clrMapOvr>
    <a:masterClrMapping/>
  </p:clrMapOvr>
  <p:transition>
    <p:wedge/>
  </p:transition>
</p:sld>
</file>

<file path=ppt/theme/theme1.xml><?xml version="1.0" encoding="utf-8"?>
<a:theme xmlns:a="http://schemas.openxmlformats.org/drawingml/2006/main" name="Office 主题">
  <a:themeElements>
    <a:clrScheme name="">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Office 主题">
      <a:majorFont>
        <a:latin typeface="Calibri"/>
        <a:ea typeface="宋体"/>
        <a:cs typeface=""/>
      </a:majorFont>
      <a:minorFont>
        <a:latin typeface="Calibri"/>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 typeface="Arial" panose="020B0604020202020204" pitchFamily="34" charset="0"/>
          <a:buNone/>
          <a:defRPr kumimoji="0" lang="zh-CN" sz="1000" b="0" i="0" u="none" strike="noStrike" cap="none" normalizeH="0" baseline="0" smtClean="0">
            <a:ln>
              <a:noFill/>
            </a:ln>
            <a:solidFill>
              <a:schemeClr val="tx1"/>
            </a:solidFill>
            <a:effectLst/>
            <a:latin typeface="Calibri" panose="020F0502020204030204" pitchFamily="34" charset="0"/>
            <a:ea typeface="宋体" panose="02010600030101010101" pitchFamily="2" charset="-122"/>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 typeface="Arial" panose="020B0604020202020204" pitchFamily="34" charset="0"/>
          <a:buNone/>
          <a:defRPr kumimoji="0" lang="zh-CN" sz="1000" b="0" i="0" u="none" strike="noStrike" cap="none" normalizeH="0" baseline="0" smtClean="0">
            <a:ln>
              <a:noFill/>
            </a:ln>
            <a:solidFill>
              <a:schemeClr val="tx1"/>
            </a:solidFill>
            <a:effectLst/>
            <a:latin typeface="Calibri" panose="020F0502020204030204" pitchFamily="34" charset="0"/>
            <a:ea typeface="宋体" panose="02010600030101010101" pitchFamily="2" charset="-122"/>
          </a:defRPr>
        </a:defPPr>
      </a:lstStyle>
    </a:lnDef>
  </a:objectDefaul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主题">
  <a:themeElements>
    <a:clrScheme name="">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Office 主题">
      <a:majorFont>
        <a:latin typeface="Calibri"/>
        <a:ea typeface="宋体"/>
        <a:cs typeface=""/>
      </a:majorFont>
      <a:minorFont>
        <a:latin typeface="Calibri"/>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 typeface="Arial" panose="020B0604020202020204" pitchFamily="34" charset="0"/>
          <a:buNone/>
          <a:defRPr kumimoji="0" lang="zh-CN" sz="1000" b="0" i="0" u="none" strike="noStrike" cap="none" normalizeH="0" baseline="0" smtClean="0">
            <a:ln>
              <a:noFill/>
            </a:ln>
            <a:solidFill>
              <a:schemeClr val="tx1"/>
            </a:solidFill>
            <a:effectLst/>
            <a:latin typeface="Calibri" panose="020F0502020204030204" pitchFamily="34" charset="0"/>
            <a:ea typeface="宋体" panose="02010600030101010101" pitchFamily="2" charset="-122"/>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 typeface="Arial" panose="020B0604020202020204" pitchFamily="34" charset="0"/>
          <a:buNone/>
          <a:defRPr kumimoji="0" lang="zh-CN" sz="1000" b="0" i="0" u="none" strike="noStrike" cap="none" normalizeH="0" baseline="0" smtClean="0">
            <a:ln>
              <a:noFill/>
            </a:ln>
            <a:solidFill>
              <a:schemeClr val="tx1"/>
            </a:solidFill>
            <a:effectLst/>
            <a:latin typeface="Calibri" panose="020F0502020204030204" pitchFamily="34" charset="0"/>
            <a:ea typeface="宋体" panose="02010600030101010101" pitchFamily="2" charset="-122"/>
          </a:defRPr>
        </a:defPPr>
      </a:lstStyle>
    </a:lnDef>
  </a:objectDefaul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5696</Words>
  <Application>WPS 演示</Application>
  <PresentationFormat>全屏显示(16:9)</PresentationFormat>
  <Paragraphs>364</Paragraphs>
  <Slides>31</Slides>
  <Notes>0</Notes>
  <HiddenSlides>0</HiddenSlides>
  <MMClips>0</MMClips>
  <ScaleCrop>false</ScaleCrop>
  <HeadingPairs>
    <vt:vector size="6" baseType="variant">
      <vt:variant>
        <vt:lpstr>已用的字体</vt:lpstr>
      </vt:variant>
      <vt:variant>
        <vt:i4>15</vt:i4>
      </vt:variant>
      <vt:variant>
        <vt:lpstr>主题</vt:lpstr>
      </vt:variant>
      <vt:variant>
        <vt:i4>2</vt:i4>
      </vt:variant>
      <vt:variant>
        <vt:lpstr>幻灯片标题</vt:lpstr>
      </vt:variant>
      <vt:variant>
        <vt:i4>31</vt:i4>
      </vt:variant>
    </vt:vector>
  </HeadingPairs>
  <TitlesOfParts>
    <vt:vector size="48" baseType="lpstr">
      <vt:lpstr>Arial</vt:lpstr>
      <vt:lpstr>宋体</vt:lpstr>
      <vt:lpstr>Wingdings</vt:lpstr>
      <vt:lpstr>Calibri</vt:lpstr>
      <vt:lpstr>微软雅黑</vt:lpstr>
      <vt:lpstr>MS PGothic</vt:lpstr>
      <vt:lpstr>黑体</vt:lpstr>
      <vt:lpstr>隶书</vt:lpstr>
      <vt:lpstr>华文隶书</vt:lpstr>
      <vt:lpstr>Times New Roman</vt:lpstr>
      <vt:lpstr>楷体</vt:lpstr>
      <vt:lpstr>仿宋_GB2312</vt:lpstr>
      <vt:lpstr>仿宋</vt:lpstr>
      <vt:lpstr>PingFang SC</vt:lpstr>
      <vt:lpstr>Arial Unicode MS</vt:lpstr>
      <vt:lpstr>Office 主题</vt:lpstr>
      <vt:lpstr>1_Office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Administrator</dc:creator>
  <cp:lastModifiedBy>繁华落尽</cp:lastModifiedBy>
  <cp:revision>1697</cp:revision>
  <dcterms:created xsi:type="dcterms:W3CDTF">2016-06-16T17:01:00Z</dcterms:created>
  <dcterms:modified xsi:type="dcterms:W3CDTF">2021-12-18T10:41:22Z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2052-11.1.0.11115</vt:lpwstr>
  </property>
  <property fmtid="{D5CDD505-2E9C-101B-9397-08002B2CF9AE}" pid="3" name="ICV">
    <vt:lpwstr>932C10528F2C4143B3837476E0EE1D1F</vt:lpwstr>
  </property>
</Properties>
</file>